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</p:sldMasterIdLst>
  <p:notesMasterIdLst>
    <p:notesMasterId r:id="rId32"/>
  </p:notesMasterIdLst>
  <p:sldIdLst>
    <p:sldId id="256" r:id="rId12"/>
    <p:sldId id="257" r:id="rId13"/>
    <p:sldId id="258" r:id="rId14"/>
    <p:sldId id="259" r:id="rId15"/>
    <p:sldId id="260" r:id="rId16"/>
    <p:sldId id="262" r:id="rId17"/>
    <p:sldId id="263" r:id="rId18"/>
    <p:sldId id="270" r:id="rId19"/>
    <p:sldId id="271" r:id="rId20"/>
    <p:sldId id="272" r:id="rId21"/>
    <p:sldId id="273" r:id="rId22"/>
    <p:sldId id="264" r:id="rId23"/>
    <p:sldId id="265" r:id="rId24"/>
    <p:sldId id="266" r:id="rId25"/>
    <p:sldId id="267" r:id="rId26"/>
    <p:sldId id="268" r:id="rId27"/>
    <p:sldId id="269" r:id="rId28"/>
    <p:sldId id="274" r:id="rId29"/>
    <p:sldId id="277" r:id="rId30"/>
    <p:sldId id="276" r:id="rId3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noFill/>
        </a:ln>
      </c:spPr>
    </c:floor>
    <c:sideWall>
      <c:thickness val="0"/>
      <c:spPr>
        <a:solidFill>
          <a:srgbClr val="FFE7D7"/>
        </a:solidFill>
        <a:ln w="9360">
          <a:noFill/>
        </a:ln>
      </c:spPr>
    </c:sideWall>
    <c:backWall>
      <c:thickness val="0"/>
      <c:spPr>
        <a:solidFill>
          <a:srgbClr val="FFE7D7"/>
        </a:solidFill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47015583651867E-4"/>
          <c:w val="0.93725283416820504"/>
          <c:h val="0.875330785063217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E8637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B9-41A9-80A4-A0A448989D2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B9-41A9-80A4-A0A448989D2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B9-41A9-80A4-A0A448989D2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64" b="1" strike="noStrike" spc="-1">
                        <a:solidFill>
                          <a:srgbClr val="FFFFFF"/>
                        </a:solidFill>
                        <a:latin typeface="Arial"/>
                        <a:ea typeface="DejaVu Sans"/>
                      </a:rPr>
                      <a:t>7880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B9-41A9-80A4-A0A448989D2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64" b="1" strike="noStrike" spc="-1">
                        <a:solidFill>
                          <a:srgbClr val="FFFFFF"/>
                        </a:solidFill>
                        <a:latin typeface="Arial"/>
                        <a:ea typeface="DejaVu Sans"/>
                      </a:rPr>
                      <a:t>8344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B9-41A9-80A4-A0A448989D2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64" b="1" strike="noStrike" spc="-1">
                        <a:solidFill>
                          <a:srgbClr val="FFFFFF"/>
                        </a:solidFill>
                        <a:latin typeface="Arial"/>
                        <a:ea typeface="DejaVu Sans"/>
                      </a:rPr>
                      <a:t>8376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DB9-41A9-80A4-A0A448989D2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64" b="1" strike="noStrike" spc="-1">
                    <a:solidFill>
                      <a:srgbClr val="FFFFFF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Факт 2020 г.</c:v>
                </c:pt>
                <c:pt idx="1">
                  <c:v>Факт 2021 г.</c:v>
                </c:pt>
                <c:pt idx="2">
                  <c:v>Факт 2022 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7880</c:v>
                </c:pt>
                <c:pt idx="1">
                  <c:v>8344</c:v>
                </c:pt>
                <c:pt idx="2">
                  <c:v>8376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B9-41A9-80A4-A0A448989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51210524"/>
        <c:axId val="59354790"/>
        <c:axId val="0"/>
      </c:bar3DChart>
      <c:catAx>
        <c:axId val="51210524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114">
                <a:solidFill>
                  <a:srgbClr val="000000"/>
                </a:solidFill>
                <a:latin typeface="Century Gothic"/>
                <a:ea typeface="DejaVu Sans"/>
              </a:defRPr>
            </a:pPr>
            <a:endParaRPr lang="ru-RU"/>
          </a:p>
        </c:txPr>
        <c:crossAx val="59354790"/>
        <c:crosses val="autoZero"/>
        <c:auto val="1"/>
        <c:lblAlgn val="ctr"/>
        <c:lblOffset val="100"/>
        <c:noMultiLvlLbl val="0"/>
      </c:catAx>
      <c:valAx>
        <c:axId val="5935479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210524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noFill/>
        </a:ln>
      </c:spPr>
    </c:floor>
    <c:sideWall>
      <c:thickness val="0"/>
      <c:spPr>
        <a:solidFill>
          <a:srgbClr val="FFE7D7"/>
        </a:solidFill>
        <a:ln w="9360">
          <a:noFill/>
        </a:ln>
      </c:spPr>
    </c:sideWall>
    <c:backWall>
      <c:thickness val="0"/>
      <c:spPr>
        <a:solidFill>
          <a:srgbClr val="FFE7D7"/>
        </a:solidFill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47015583651867E-4"/>
          <c:w val="0.93725283416820504"/>
          <c:h val="0.875330785063217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E8637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EE8-4F01-8583-D8FF2D20CBA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EE8-4F01-8583-D8FF2D20CBA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EE8-4F01-8583-D8FF2D20CBA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64" b="1" strike="noStrike" spc="-1">
                        <a:solidFill>
                          <a:srgbClr val="FFFFFF"/>
                        </a:solidFill>
                        <a:latin typeface="Arial"/>
                        <a:ea typeface="DejaVu Sans"/>
                      </a:rPr>
                      <a:t>791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E8-4F01-8583-D8FF2D20CBA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64" b="1" strike="noStrike" spc="-1">
                        <a:solidFill>
                          <a:srgbClr val="FFFFFF"/>
                        </a:solidFill>
                        <a:latin typeface="Arial"/>
                        <a:ea typeface="DejaVu Sans"/>
                      </a:rPr>
                      <a:t>3647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EE8-4F01-8583-D8FF2D20CBA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64" b="1" strike="noStrike" spc="-1">
                        <a:solidFill>
                          <a:srgbClr val="FFFFFF"/>
                        </a:solidFill>
                        <a:latin typeface="Arial"/>
                        <a:ea typeface="DejaVu Sans"/>
                      </a:rPr>
                      <a:t>7301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EE8-4F01-8583-D8FF2D20CBAF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64" b="1" strike="noStrike" spc="-1">
                    <a:solidFill>
                      <a:srgbClr val="FFFFFF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Факт 2020 г.</c:v>
                </c:pt>
                <c:pt idx="1">
                  <c:v>Факт 2021 г.</c:v>
                </c:pt>
                <c:pt idx="2">
                  <c:v>Факт 2022 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791</c:v>
                </c:pt>
                <c:pt idx="1">
                  <c:v>3647</c:v>
                </c:pt>
                <c:pt idx="2">
                  <c:v>7301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E8-4F01-8583-D8FF2D20C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87085940"/>
        <c:axId val="70608551"/>
        <c:axId val="0"/>
      </c:bar3DChart>
      <c:catAx>
        <c:axId val="87085940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114">
                <a:solidFill>
                  <a:srgbClr val="000000"/>
                </a:solidFill>
                <a:latin typeface="Century Gothic"/>
                <a:ea typeface="DejaVu Sans"/>
              </a:defRPr>
            </a:pPr>
            <a:endParaRPr lang="ru-RU"/>
          </a:p>
        </c:txPr>
        <c:crossAx val="70608551"/>
        <c:crosses val="autoZero"/>
        <c:auto val="1"/>
        <c:lblAlgn val="ctr"/>
        <c:lblOffset val="100"/>
        <c:noMultiLvlLbl val="0"/>
      </c:catAx>
      <c:valAx>
        <c:axId val="706085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085940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1800" b="1" strike="noStrike" spc="-1">
                <a:solidFill>
                  <a:srgbClr val="595959"/>
                </a:solidFill>
                <a:latin typeface="Century Schoolbook"/>
                <a:ea typeface="DejaVu Sans"/>
              </a:defRPr>
            </a:pPr>
            <a:r>
              <a:rPr lang="ru-RU" sz="1800" b="1" strike="noStrike" spc="-1">
                <a:solidFill>
                  <a:srgbClr val="595959"/>
                </a:solidFill>
                <a:latin typeface="Century Schoolbook"/>
                <a:ea typeface="DejaVu Sans"/>
              </a:rPr>
              <a:t>Динамика за 3 года, млн. руб.</a:t>
            </a:r>
          </a:p>
        </c:rich>
      </c:tx>
      <c:layout>
        <c:manualLayout>
          <c:xMode val="edge"/>
          <c:yMode val="edge"/>
          <c:x val="0.22103658536585399"/>
          <c:y val="4.05263659769238E-2"/>
        </c:manualLayout>
      </c:layout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2020 год</c:v>
                </c:pt>
              </c:strCache>
            </c:strRef>
          </c:tx>
          <c:spPr>
            <a:gradFill>
              <a:gsLst>
                <a:gs pos="0">
                  <a:srgbClr val="D35E13"/>
                </a:gs>
                <a:gs pos="100000">
                  <a:srgbClr val="FF7F2C"/>
                </a:gs>
              </a:gsLst>
              <a:lin ang="16200000"/>
            </a:gra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entury Schoolbook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Минэкономразвития РА</c:v>
                </c:pt>
                <c:pt idx="1">
                  <c:v>Минтуризма РА</c:v>
                </c:pt>
                <c:pt idx="2">
                  <c:v>Минсельхоз РА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506</c:v>
                </c:pt>
                <c:pt idx="1">
                  <c:v>48</c:v>
                </c:pt>
                <c:pt idx="2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6-449B-A55C-9D32590EBC3A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>
              <a:gsLst>
                <a:gs pos="0">
                  <a:srgbClr val="4C6EAC"/>
                </a:gs>
                <a:gs pos="100000">
                  <a:srgbClr val="628FE1"/>
                </a:gs>
              </a:gsLst>
              <a:lin ang="16200000"/>
            </a:gra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entury Schoolbook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Минэкономразвития РА</c:v>
                </c:pt>
                <c:pt idx="1">
                  <c:v>Минтуризма РА</c:v>
                </c:pt>
                <c:pt idx="2">
                  <c:v>Минсельхоз РА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44.1</c:v>
                </c:pt>
                <c:pt idx="1">
                  <c:v>56.8</c:v>
                </c:pt>
                <c:pt idx="2">
                  <c:v>633.9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C6-449B-A55C-9D32590EBC3A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2022 год</c:v>
                </c:pt>
              </c:strCache>
            </c:strRef>
          </c:tx>
          <c:spPr>
            <a:gradFill>
              <a:gsLst>
                <a:gs pos="0">
                  <a:srgbClr val="951400"/>
                </a:gs>
                <a:gs pos="100000">
                  <a:srgbClr val="C21B00"/>
                </a:gs>
              </a:gsLst>
              <a:lin ang="16200000"/>
            </a:gra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entury Schoolbook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Минэкономразвития РА</c:v>
                </c:pt>
                <c:pt idx="1">
                  <c:v>Минтуризма РА</c:v>
                </c:pt>
                <c:pt idx="2">
                  <c:v>Минсельхоз РА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302.8</c:v>
                </c:pt>
                <c:pt idx="1">
                  <c:v>273.3</c:v>
                </c:pt>
                <c:pt idx="2">
                  <c:v>473.8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C6-449B-A55C-9D32590EB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111433"/>
        <c:axId val="14606756"/>
      </c:barChart>
      <c:catAx>
        <c:axId val="1611143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60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entury Schoolbook"/>
                <a:ea typeface="DejaVu Sans"/>
              </a:defRPr>
            </a:pPr>
            <a:endParaRPr lang="ru-RU"/>
          </a:p>
        </c:txPr>
        <c:crossAx val="14606756"/>
        <c:crosses val="autoZero"/>
        <c:auto val="1"/>
        <c:lblAlgn val="ctr"/>
        <c:lblOffset val="100"/>
        <c:noMultiLvlLbl val="0"/>
      </c:catAx>
      <c:valAx>
        <c:axId val="146067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11433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7.4397608020167705E-2"/>
          <c:y val="0.129958047292143"/>
          <c:w val="0.45555816135084398"/>
          <c:h val="6.8084294841232004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Century Schoolbook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97833-0A53-441B-8C5C-B049F95E529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0D5BB-54B0-4767-BDAC-DD43BD266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9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612F29-8B61-4FAB-A461-F2115F520A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3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F2BC7EA-1AFF-479F-8C04-3FD7E4CC059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20E4A4-18ED-4C76-8BF5-0FE236E3C21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000B780-7B64-4F6D-8680-167B85A38D4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0440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8C611C5-C7AD-45D4-86F0-4077927FEEB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3655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835C1E5-AAD2-4C7B-8EDC-1819F94A945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37339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AF78A52-096A-45DC-A53C-2812A205CCD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715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F99DC83-9F17-4B53-BC8B-13CAE789A08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29776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B067ACB-21F7-4159-B1C3-97729CAC662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90281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383CA28-82BA-4CA0-BB64-D6C31433BCB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31958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499940B-79A4-4DBF-BD5E-41204A71526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24339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A29060A-61B6-48AD-AFF7-16737524BA0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23270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5785BB6-7948-40EE-9FB7-1671F8B0778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797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0D971FA-E643-46CB-BBC3-FCD0C12E4D8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AFEBE7D-3378-477D-8F78-2787422254D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9724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79D1461-7121-4928-BAC9-7B12B31A617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0547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45E6846-178A-468A-848C-7D3F44E6D4B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3333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044CA2E-2266-4ABD-AFDE-23321F1064C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04648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D29811B-1971-4D22-AD9E-11C2F5CFD90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6896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1E47B17-AA1B-4C98-A970-E5C4AF86CDF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56355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D601D51-B9AA-4F45-9F96-14764760BA4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9176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0405EEA-C50E-4EFA-9352-1156EF004A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3935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4EC81AE-650D-4DEE-8A89-E785A8A2666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0905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2CB11B7-C5E5-43D7-85DF-B4A79AB64EB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717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804A15-736E-45DF-BDF5-DB49845A652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21354C1-97C4-4FAA-8D57-BBBF5D0FDBC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0527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7CF6CE-DA7A-4BA4-8246-C76CFEB62A9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87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602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7CF6CE-DA7A-4BA4-8246-C76CFEB62A9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69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99261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2474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405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19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1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62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9AD4663-9F86-4A4F-8643-62736E3B0EB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433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7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4C7666F-64F1-4054-A6D8-BED7AFC2C11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3CEAD45-0C34-47C9-91BC-992369E0B6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88D444A-C5E7-4CA2-86CD-F03C9CDF154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B116FA0-062A-4276-9198-177007BB02E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13EC8AD-E74B-4D74-903C-C9CF4C14E7F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21D18D-A0EE-4E61-875C-B89FDF683EA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C13D39C-A29D-4757-9B70-89E8CD22F3E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95C492E-F5E9-4C5E-B16D-F72A2D4F56F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5293C9B-6B9A-465F-A9D5-20FA80372D9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D2956CC-773F-4C76-90FB-0F349190AE6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EF6F317-D43C-423A-9A1F-140A20DC596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985B5C0-AE69-45F0-B50D-0732EFEBF6E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0343DF0-CAD1-4E32-BA85-E0484CFC53E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CC3A56E-E43E-43E7-ABDD-EFB094DEC27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23AF2E3-4AEC-481F-B4D0-EF07FC8301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537ECDC-2885-4686-9464-D8039BFCA5E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524AB4B-E274-4565-82C7-3A9D94B11D5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1A600F1-DA35-4ED5-AEF5-F2BD6159796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441D761-5F6A-4997-B58C-C84A93EA79C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7177040-385A-4574-ACDC-84F01B7B8A9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B546E9E-56EA-4DF1-802F-4418DB79256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E48F294-B7F5-4CC3-9AB9-B4E9D57445F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2A1194E-4619-43DE-AF2D-63488FAD9D9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0CF01C8-50B3-4846-9B69-F04DC7C47C8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1A580A1-C884-4808-972F-4A468C821FD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5AC71F0-2A59-4FC8-BA60-683586EDFF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DFF77F2-17CB-4847-A813-040BCA3A7BD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9AFB676-32D2-4CA3-A1EB-4826A19BD8B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B8C9DC1-54FA-4B3A-A5FD-CEAEF4AC877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7119003-BFDA-4C08-ADB3-2390D1095B3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D5E4C82-C3FF-4689-BB77-3ACB85A8B52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723A88D-8061-454E-A9D8-C0FA847A4B4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38C9E22-095A-41B5-8A85-AACAD33AFA8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6056242-C67F-45F6-8E16-80FF6D8640E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4C0B699-98E5-43C2-8822-21D50CF20E3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B540537-31F3-4AD1-8148-EDDC2B742AF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A159A6F-F26F-4956-A5D5-880FC39C435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2709EBD-C600-4A9A-92F1-0C242E46C18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92BCE8D-73F6-4AFA-9077-39551BEBA9B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7DEBFA4-C4E5-44A9-8A07-AFA2A18B108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0BA22E4-DDA7-45C9-AB83-64E7F72B1E5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D0659D4-5FFF-4AD0-B338-8CECCA1A368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795CA2F-558F-465D-BEE7-B9D12791251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29B89C3-AA95-4BEF-A8B2-FFE553832B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6BDA734-00E8-40BC-B2F8-7821A79E3A0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9722E4E-EE34-4EC9-AA16-727C215EAD3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CFBD2C0-C14A-4FF4-B650-0E8CDCD0A20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B6405CE-52C7-4960-A4A3-FCFE91A8FF6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934F575-1E93-423D-864E-2A5929A4B89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A79833B-0699-436F-870F-E101703D3C7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5EC6F9-E156-402D-A740-A279B66F3E7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5C9F2E3-A8BE-4864-9C51-1D1202A9B1F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BB6C3498-9D3E-42FC-AAB9-A37438F3872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DE129266-1673-4B42-8B43-9FC1AF4FC86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D59FDD92-470E-46DA-9B35-F11E65C5C30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8CD9A45-44E6-4388-9A3B-8B1AA30E331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E68F5892-8EF5-462A-B9C0-88D9E06165C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36BE598-79D7-4230-91CB-7B77F85052D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41CCA38-963C-4910-B0C3-ECED47D8849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3F5C727-EE54-4E74-8270-9A91E55CD46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60D5CF78-9585-4548-BB0C-F3FD41C57DA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8A9ACFE-04AA-4727-809C-B62CA7249B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C5E55FA-97AE-4138-86B7-74003FE57F1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7A7F23C-8C5A-4EF3-9808-E6B9B39F68F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9487C94-00DC-475E-A16E-BFE8146F132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615B629F-B85A-44B9-8173-49604307A78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8E27F92-55C4-4C58-8D95-F314E562792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18478C4-EA28-4C8C-8FB9-8FCC52F7C48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18D86CC-EC02-4227-BEAA-6174E1B2BD7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C770116-EA66-4FBF-9635-C92FE2434C4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CAA5A8E-8EA8-4E13-947C-1F2282CDCB0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44C50D4C-8D5E-4FBB-8A69-2D89D5803FF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0ED08C9-231E-4C8A-A43D-945CB424EBB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21A710B-A1FB-45C0-8039-F67301B581F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8A2A019-6169-46F2-AA8A-EB96AABD17B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95415C4-BC01-4AC9-9E67-69FEB843D96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AC7C433-C7DF-4E63-AEF1-7C06BBBFA81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3E89C76-6ACA-4431-82D9-BF516AC8932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26848CC8-4CE2-4F7B-A0C9-008B4924547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28F58539-658D-415A-986C-411DB047A45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38B26763-B67B-4893-B000-870A362CE32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4B6E2F7-71F4-49A8-86DA-FC428DBA877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2D9EE6FE-5614-4037-9AFD-6EB8A39F351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35A041-495E-4D89-9386-26A858058AA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262E040-75D0-47B9-B6AA-699B154F621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A4AF1239-DE78-4642-B917-1F90517756B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43303881-2EAC-4515-9520-4763A940CD7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5C63A44E-C87F-4020-9632-9C2F6FBAE3E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C4498928-BC46-4295-9347-136A990012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07DE818F-14AD-4D38-811A-4D153027664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22E8D589-EC74-414E-BC45-85C9EC3E923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D7A164A-7BBA-440C-808D-071FFF6B00A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5603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1C80AA1-2FFA-4C05-9E14-EED0F1FACBA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3368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D62B991-AFEA-436C-8508-07BA784A0F1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4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28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2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" name="Прямоугольник 9" hidden="1"/>
          <p:cNvSpPr/>
          <p:nvPr/>
        </p:nvSpPr>
        <p:spPr>
          <a:xfrm>
            <a:off x="8839080" y="0"/>
            <a:ext cx="300960" cy="68540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4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5" name="Овал 11" hidden="1"/>
          <p:cNvSpPr/>
          <p:nvPr/>
        </p:nvSpPr>
        <p:spPr>
          <a:xfrm>
            <a:off x="8156520" y="5715000"/>
            <a:ext cx="544680" cy="54468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6" name="Прямоугольник 9"/>
          <p:cNvSpPr/>
          <p:nvPr/>
        </p:nvSpPr>
        <p:spPr>
          <a:xfrm>
            <a:off x="380880" y="0"/>
            <a:ext cx="605520" cy="68540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7" name="Прямоугольник 11"/>
          <p:cNvSpPr/>
          <p:nvPr/>
        </p:nvSpPr>
        <p:spPr>
          <a:xfrm>
            <a:off x="276480" y="0"/>
            <a:ext cx="100800" cy="68540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990720" y="0"/>
            <a:ext cx="177840" cy="68540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9" name="Прямоугольник 18"/>
          <p:cNvSpPr/>
          <p:nvPr/>
        </p:nvSpPr>
        <p:spPr>
          <a:xfrm>
            <a:off x="1141200" y="0"/>
            <a:ext cx="226440" cy="68540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0" name="Прямая соединительная линия 10"/>
          <p:cNvSpPr/>
          <p:nvPr/>
        </p:nvSpPr>
        <p:spPr>
          <a:xfrm>
            <a:off x="106200" y="0"/>
            <a:ext cx="360" cy="6858000"/>
          </a:xfrm>
          <a:prstGeom prst="line">
            <a:avLst/>
          </a:prstGeom>
          <a:ln w="57150">
            <a:solidFill>
              <a:srgbClr val="FEC2AE">
                <a:alpha val="7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1" name="Прямая соединительная линия 17"/>
          <p:cNvSpPr/>
          <p:nvPr/>
        </p:nvSpPr>
        <p:spPr>
          <a:xfrm>
            <a:off x="914400" y="0"/>
            <a:ext cx="360" cy="6858000"/>
          </a:xfrm>
          <a:prstGeom prst="line">
            <a:avLst/>
          </a:prstGeom>
          <a:ln w="57150">
            <a:solidFill>
              <a:srgbClr val="FEEDE8">
                <a:alpha val="8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2" name="Прямая соединительная линия 19"/>
          <p:cNvSpPr/>
          <p:nvPr/>
        </p:nvSpPr>
        <p:spPr>
          <a:xfrm>
            <a:off x="85392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3" name="Прямая соединительная линия 15"/>
          <p:cNvSpPr/>
          <p:nvPr/>
        </p:nvSpPr>
        <p:spPr>
          <a:xfrm>
            <a:off x="1726560" y="0"/>
            <a:ext cx="360" cy="6858000"/>
          </a:xfrm>
          <a:prstGeom prst="line">
            <a:avLst/>
          </a:prstGeom>
          <a:ln w="28575">
            <a:solidFill>
              <a:srgbClr val="FEC2AE">
                <a:alpha val="82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4" name="Прямая соединительная линия 14"/>
          <p:cNvSpPr/>
          <p:nvPr/>
        </p:nvSpPr>
        <p:spPr>
          <a:xfrm>
            <a:off x="1066680" y="0"/>
            <a:ext cx="360" cy="6858000"/>
          </a:xfrm>
          <a:prstGeom prst="line">
            <a:avLst/>
          </a:prstGeom>
          <a:ln w="9525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5" name="Прямая соединительная линия 21"/>
          <p:cNvSpPr/>
          <p:nvPr/>
        </p:nvSpPr>
        <p:spPr>
          <a:xfrm>
            <a:off x="91137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6" name="Прямоугольник 26"/>
          <p:cNvSpPr/>
          <p:nvPr/>
        </p:nvSpPr>
        <p:spPr>
          <a:xfrm>
            <a:off x="1219320" y="0"/>
            <a:ext cx="72360" cy="68540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7" name="Овал 20"/>
          <p:cNvSpPr/>
          <p:nvPr/>
        </p:nvSpPr>
        <p:spPr>
          <a:xfrm>
            <a:off x="609480" y="3429000"/>
            <a:ext cx="1291320" cy="12913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8" name="Овал 22"/>
          <p:cNvSpPr/>
          <p:nvPr/>
        </p:nvSpPr>
        <p:spPr>
          <a:xfrm>
            <a:off x="1309680" y="4866840"/>
            <a:ext cx="637560" cy="63756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9" name="Овал 23"/>
          <p:cNvSpPr/>
          <p:nvPr/>
        </p:nvSpPr>
        <p:spPr>
          <a:xfrm>
            <a:off x="1091160" y="5500800"/>
            <a:ext cx="133200" cy="13320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94320" rIns="90000" bIns="943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20" name="Овал 25"/>
          <p:cNvSpPr/>
          <p:nvPr/>
        </p:nvSpPr>
        <p:spPr>
          <a:xfrm>
            <a:off x="1664280" y="5788080"/>
            <a:ext cx="270360" cy="27036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21" name="Овал 24"/>
          <p:cNvSpPr/>
          <p:nvPr/>
        </p:nvSpPr>
        <p:spPr>
          <a:xfrm>
            <a:off x="1905120" y="4495680"/>
            <a:ext cx="361800" cy="36180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ftr" idx="1"/>
          </p:nvPr>
        </p:nvSpPr>
        <p:spPr>
          <a:xfrm rot="5400000">
            <a:off x="7080840" y="4181400"/>
            <a:ext cx="3653640" cy="3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ldNum" idx="2"/>
          </p:nvPr>
        </p:nvSpPr>
        <p:spPr>
          <a:xfrm>
            <a:off x="1325520" y="4928760"/>
            <a:ext cx="60552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D9BD3835-F0B5-4139-9F3B-7E7AFC118968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3"/>
          </p:nvPr>
        </p:nvSpPr>
        <p:spPr>
          <a:xfrm rot="5400000">
            <a:off x="7768800" y="1174320"/>
            <a:ext cx="2282040" cy="37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926080" rIns="90000" bIns="292608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64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926080" rIns="90000" bIns="292608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65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926080" rIns="90000" bIns="292608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66" name="Прямоугольник 9"/>
          <p:cNvSpPr/>
          <p:nvPr/>
        </p:nvSpPr>
        <p:spPr>
          <a:xfrm>
            <a:off x="8839080" y="0"/>
            <a:ext cx="302760" cy="68558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67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926080" rIns="90000" bIns="292608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68" name="Овал 11"/>
          <p:cNvSpPr/>
          <p:nvPr/>
        </p:nvSpPr>
        <p:spPr>
          <a:xfrm>
            <a:off x="8156520" y="5715000"/>
            <a:ext cx="546480" cy="54648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ftr" idx="4"/>
          </p:nvPr>
        </p:nvSpPr>
        <p:spPr>
          <a:xfrm rot="5400000">
            <a:off x="6992280" y="3737160"/>
            <a:ext cx="31982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5"/>
          </p:nvPr>
        </p:nvSpPr>
        <p:spPr>
          <a:xfrm>
            <a:off x="8129160" y="5734080"/>
            <a:ext cx="607320" cy="519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84CE52F0-0EC4-49C8-A88E-10AC6CF541FD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6"/>
          </p:nvPr>
        </p:nvSpPr>
        <p:spPr>
          <a:xfrm rot="5400000">
            <a:off x="7591320" y="1081800"/>
            <a:ext cx="2009520" cy="381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7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33560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7CF6CE-DA7A-4BA4-8246-C76CFEB62A9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1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64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65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66" name="Прямоугольник 9" hidden="1"/>
          <p:cNvSpPr/>
          <p:nvPr/>
        </p:nvSpPr>
        <p:spPr>
          <a:xfrm>
            <a:off x="8839080" y="0"/>
            <a:ext cx="301680" cy="685476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67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68" name="Овал 11" hidden="1"/>
          <p:cNvSpPr/>
          <p:nvPr/>
        </p:nvSpPr>
        <p:spPr>
          <a:xfrm>
            <a:off x="8156520" y="5715000"/>
            <a:ext cx="545400" cy="54540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69" name="Прямоугольник 9"/>
          <p:cNvSpPr/>
          <p:nvPr/>
        </p:nvSpPr>
        <p:spPr>
          <a:xfrm>
            <a:off x="380880" y="0"/>
            <a:ext cx="606240" cy="685476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70" name="Прямоугольник 11"/>
          <p:cNvSpPr/>
          <p:nvPr/>
        </p:nvSpPr>
        <p:spPr>
          <a:xfrm>
            <a:off x="276480" y="0"/>
            <a:ext cx="101520" cy="685476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71" name="Прямоугольник 13"/>
          <p:cNvSpPr/>
          <p:nvPr/>
        </p:nvSpPr>
        <p:spPr>
          <a:xfrm>
            <a:off x="990720" y="0"/>
            <a:ext cx="178560" cy="685476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72" name="Прямоугольник 18"/>
          <p:cNvSpPr/>
          <p:nvPr/>
        </p:nvSpPr>
        <p:spPr>
          <a:xfrm>
            <a:off x="1141200" y="0"/>
            <a:ext cx="227160" cy="685476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73" name="Прямая соединительная линия 10"/>
          <p:cNvSpPr/>
          <p:nvPr/>
        </p:nvSpPr>
        <p:spPr>
          <a:xfrm>
            <a:off x="106200" y="0"/>
            <a:ext cx="360" cy="6858000"/>
          </a:xfrm>
          <a:prstGeom prst="line">
            <a:avLst/>
          </a:prstGeom>
          <a:ln w="57150">
            <a:solidFill>
              <a:srgbClr val="FEC2AE">
                <a:alpha val="7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74" name="Прямая соединительная линия 17"/>
          <p:cNvSpPr/>
          <p:nvPr/>
        </p:nvSpPr>
        <p:spPr>
          <a:xfrm>
            <a:off x="914400" y="0"/>
            <a:ext cx="360" cy="6858000"/>
          </a:xfrm>
          <a:prstGeom prst="line">
            <a:avLst/>
          </a:prstGeom>
          <a:ln w="57150">
            <a:solidFill>
              <a:srgbClr val="FEEDE8">
                <a:alpha val="8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75" name="Прямая соединительная линия 19"/>
          <p:cNvSpPr/>
          <p:nvPr/>
        </p:nvSpPr>
        <p:spPr>
          <a:xfrm>
            <a:off x="85392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76" name="Прямая соединительная линия 15"/>
          <p:cNvSpPr/>
          <p:nvPr/>
        </p:nvSpPr>
        <p:spPr>
          <a:xfrm>
            <a:off x="1726560" y="0"/>
            <a:ext cx="360" cy="6858000"/>
          </a:xfrm>
          <a:prstGeom prst="line">
            <a:avLst/>
          </a:prstGeom>
          <a:ln w="28575">
            <a:solidFill>
              <a:srgbClr val="FEC2AE">
                <a:alpha val="82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77" name="Прямая соединительная линия 14"/>
          <p:cNvSpPr/>
          <p:nvPr/>
        </p:nvSpPr>
        <p:spPr>
          <a:xfrm>
            <a:off x="1066680" y="0"/>
            <a:ext cx="360" cy="6858000"/>
          </a:xfrm>
          <a:prstGeom prst="line">
            <a:avLst/>
          </a:prstGeom>
          <a:ln w="9525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78" name="Прямая соединительная линия 21"/>
          <p:cNvSpPr/>
          <p:nvPr/>
        </p:nvSpPr>
        <p:spPr>
          <a:xfrm>
            <a:off x="91137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79" name="Прямоугольник 26"/>
          <p:cNvSpPr/>
          <p:nvPr/>
        </p:nvSpPr>
        <p:spPr>
          <a:xfrm>
            <a:off x="1219320" y="0"/>
            <a:ext cx="73080" cy="685476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80" name="Овал 20"/>
          <p:cNvSpPr/>
          <p:nvPr/>
        </p:nvSpPr>
        <p:spPr>
          <a:xfrm>
            <a:off x="609480" y="3429000"/>
            <a:ext cx="1292040" cy="12920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81" name="Овал 22"/>
          <p:cNvSpPr/>
          <p:nvPr/>
        </p:nvSpPr>
        <p:spPr>
          <a:xfrm>
            <a:off x="1309680" y="4866840"/>
            <a:ext cx="638280" cy="63828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82" name="Овал 23"/>
          <p:cNvSpPr/>
          <p:nvPr/>
        </p:nvSpPr>
        <p:spPr>
          <a:xfrm>
            <a:off x="1091160" y="5500800"/>
            <a:ext cx="133920" cy="13392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95040" rIns="90000" bIns="9504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83" name="Овал 25"/>
          <p:cNvSpPr/>
          <p:nvPr/>
        </p:nvSpPr>
        <p:spPr>
          <a:xfrm>
            <a:off x="1664280" y="5788080"/>
            <a:ext cx="271080" cy="27108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84" name="Овал 24"/>
          <p:cNvSpPr/>
          <p:nvPr/>
        </p:nvSpPr>
        <p:spPr>
          <a:xfrm>
            <a:off x="1905120" y="4495680"/>
            <a:ext cx="362520" cy="36252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ftr" idx="4"/>
          </p:nvPr>
        </p:nvSpPr>
        <p:spPr>
          <a:xfrm rot="5400000">
            <a:off x="7080120" y="4181400"/>
            <a:ext cx="3654360" cy="380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5"/>
          </p:nvPr>
        </p:nvSpPr>
        <p:spPr>
          <a:xfrm>
            <a:off x="1325520" y="4928760"/>
            <a:ext cx="60624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12F4BBA7-A7F3-4200-8363-FD0F5B2FE772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6"/>
          </p:nvPr>
        </p:nvSpPr>
        <p:spPr>
          <a:xfrm rot="5400000">
            <a:off x="7768080" y="1174320"/>
            <a:ext cx="2282760" cy="37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27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28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29" name="Прямоугольник 9"/>
          <p:cNvSpPr/>
          <p:nvPr/>
        </p:nvSpPr>
        <p:spPr>
          <a:xfrm>
            <a:off x="8839080" y="0"/>
            <a:ext cx="301680" cy="685476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30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31" name="Овал 11"/>
          <p:cNvSpPr/>
          <p:nvPr/>
        </p:nvSpPr>
        <p:spPr>
          <a:xfrm>
            <a:off x="8156520" y="5715000"/>
            <a:ext cx="545400" cy="54540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34" name="PlaceHolder 3"/>
          <p:cNvSpPr>
            <a:spLocks noGrp="1"/>
          </p:cNvSpPr>
          <p:nvPr>
            <p:ph type="ftr" idx="7"/>
          </p:nvPr>
        </p:nvSpPr>
        <p:spPr>
          <a:xfrm rot="5400000">
            <a:off x="6993360" y="3737160"/>
            <a:ext cx="31971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sldNum" idx="8"/>
          </p:nvPr>
        </p:nvSpPr>
        <p:spPr>
          <a:xfrm>
            <a:off x="8129160" y="5734080"/>
            <a:ext cx="606240" cy="518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84798095-CFC0-46D8-8927-2DFB32985BEF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dt" idx="9"/>
          </p:nvPr>
        </p:nvSpPr>
        <p:spPr>
          <a:xfrm rot="5400000">
            <a:off x="7592400" y="1081800"/>
            <a:ext cx="2008440" cy="380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74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75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76" name="Прямоугольник 9"/>
          <p:cNvSpPr/>
          <p:nvPr/>
        </p:nvSpPr>
        <p:spPr>
          <a:xfrm>
            <a:off x="8839080" y="0"/>
            <a:ext cx="300960" cy="68540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77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78" name="Овал 11"/>
          <p:cNvSpPr/>
          <p:nvPr/>
        </p:nvSpPr>
        <p:spPr>
          <a:xfrm>
            <a:off x="8156520" y="5715000"/>
            <a:ext cx="544680" cy="54468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79" name="PlaceHolder 1"/>
          <p:cNvSpPr>
            <a:spLocks noGrp="1"/>
          </p:cNvSpPr>
          <p:nvPr>
            <p:ph type="ftr" idx="10"/>
          </p:nvPr>
        </p:nvSpPr>
        <p:spPr>
          <a:xfrm rot="5400000">
            <a:off x="6994080" y="3737160"/>
            <a:ext cx="319644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ldNum" idx="11"/>
          </p:nvPr>
        </p:nvSpPr>
        <p:spPr>
          <a:xfrm>
            <a:off x="8129160" y="5734080"/>
            <a:ext cx="605520" cy="51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5C4A6812-ADD8-4A13-9F60-F688C2C66C93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dt" idx="12"/>
          </p:nvPr>
        </p:nvSpPr>
        <p:spPr>
          <a:xfrm rot="5400000">
            <a:off x="7593120" y="1081800"/>
            <a:ext cx="2007720" cy="3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8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221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222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223" name="Прямоугольник 9"/>
          <p:cNvSpPr/>
          <p:nvPr/>
        </p:nvSpPr>
        <p:spPr>
          <a:xfrm>
            <a:off x="8839080" y="0"/>
            <a:ext cx="300960" cy="68540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224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225" name="Овал 11"/>
          <p:cNvSpPr/>
          <p:nvPr/>
        </p:nvSpPr>
        <p:spPr>
          <a:xfrm>
            <a:off x="8156520" y="5715000"/>
            <a:ext cx="544680" cy="54468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226" name="PlaceHolder 1"/>
          <p:cNvSpPr>
            <a:spLocks noGrp="1"/>
          </p:cNvSpPr>
          <p:nvPr>
            <p:ph type="ftr" idx="13"/>
          </p:nvPr>
        </p:nvSpPr>
        <p:spPr>
          <a:xfrm rot="5400000">
            <a:off x="6994080" y="3737160"/>
            <a:ext cx="319644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ldNum" idx="14"/>
          </p:nvPr>
        </p:nvSpPr>
        <p:spPr>
          <a:xfrm>
            <a:off x="8129160" y="5734080"/>
            <a:ext cx="605520" cy="51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ABA3F7CF-BDCB-4018-ACC5-4331252CA38C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dt" idx="15"/>
          </p:nvPr>
        </p:nvSpPr>
        <p:spPr>
          <a:xfrm rot="5400000">
            <a:off x="7593120" y="1081800"/>
            <a:ext cx="2007720" cy="3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22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731520" rIns="90000" bIns="73152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268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731520" rIns="90000" bIns="73152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269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731520" rIns="90000" bIns="73152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270" name="Прямоугольник 9"/>
          <p:cNvSpPr/>
          <p:nvPr/>
        </p:nvSpPr>
        <p:spPr>
          <a:xfrm>
            <a:off x="8839080" y="0"/>
            <a:ext cx="303480" cy="685656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271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731520" rIns="90000" bIns="73152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272" name="Овал 11"/>
          <p:cNvSpPr/>
          <p:nvPr/>
        </p:nvSpPr>
        <p:spPr>
          <a:xfrm>
            <a:off x="8156520" y="5715000"/>
            <a:ext cx="547200" cy="54720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273" name="PlaceHolder 1"/>
          <p:cNvSpPr>
            <a:spLocks noGrp="1"/>
          </p:cNvSpPr>
          <p:nvPr>
            <p:ph type="ftr" idx="16"/>
          </p:nvPr>
        </p:nvSpPr>
        <p:spPr>
          <a:xfrm rot="5400000">
            <a:off x="6991560" y="3737160"/>
            <a:ext cx="31989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74" name="PlaceHolder 2"/>
          <p:cNvSpPr>
            <a:spLocks noGrp="1"/>
          </p:cNvSpPr>
          <p:nvPr>
            <p:ph type="sldNum" idx="17"/>
          </p:nvPr>
        </p:nvSpPr>
        <p:spPr>
          <a:xfrm>
            <a:off x="8129160" y="5734080"/>
            <a:ext cx="608040" cy="519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-1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E1249FED-63FE-4488-9478-B4967409FCB6}" type="slidenum">
              <a:rPr lang="ru-RU" sz="1400" b="1" strike="noStrike" spc="-1">
                <a:solidFill>
                  <a:srgbClr val="FFFFFF"/>
                </a:solidFill>
                <a:latin typeface="Century Schoolbook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dt" idx="18"/>
          </p:nvPr>
        </p:nvSpPr>
        <p:spPr>
          <a:xfrm rot="5400000">
            <a:off x="7590600" y="1081800"/>
            <a:ext cx="2010240" cy="382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27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15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16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17" name="Прямоугольник 9" hidden="1"/>
          <p:cNvSpPr/>
          <p:nvPr/>
        </p:nvSpPr>
        <p:spPr>
          <a:xfrm>
            <a:off x="8839080" y="0"/>
            <a:ext cx="300960" cy="68540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318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19" name="Овал 11" hidden="1"/>
          <p:cNvSpPr/>
          <p:nvPr/>
        </p:nvSpPr>
        <p:spPr>
          <a:xfrm>
            <a:off x="8156520" y="5715000"/>
            <a:ext cx="544680" cy="54468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320" name="Прямая соединительная линия 9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21" name="Прямая соединительная линия 7"/>
          <p:cNvSpPr/>
          <p:nvPr/>
        </p:nvSpPr>
        <p:spPr>
          <a:xfrm>
            <a:off x="6248160" y="0"/>
            <a:ext cx="360" cy="6858000"/>
          </a:xfrm>
          <a:prstGeom prst="line">
            <a:avLst/>
          </a:prstGeom>
          <a:ln w="3810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22" name="Прямая соединительная линия 8"/>
          <p:cNvSpPr/>
          <p:nvPr/>
        </p:nvSpPr>
        <p:spPr>
          <a:xfrm>
            <a:off x="6192000" y="0"/>
            <a:ext cx="360" cy="6858000"/>
          </a:xfrm>
          <a:prstGeom prst="line">
            <a:avLst/>
          </a:prstGeom>
          <a:ln w="1270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23" name="Прямая соединительная линия 10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24" name="Прямоугольник 11"/>
          <p:cNvSpPr/>
          <p:nvPr/>
        </p:nvSpPr>
        <p:spPr>
          <a:xfrm>
            <a:off x="8839080" y="0"/>
            <a:ext cx="300960" cy="68540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325" name="Прямая соединительная линия 12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26" name="Овал 13"/>
          <p:cNvSpPr/>
          <p:nvPr/>
        </p:nvSpPr>
        <p:spPr>
          <a:xfrm>
            <a:off x="8156520" y="5715000"/>
            <a:ext cx="544680" cy="54468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327" name="PlaceHolder 1"/>
          <p:cNvSpPr>
            <a:spLocks noGrp="1"/>
          </p:cNvSpPr>
          <p:nvPr>
            <p:ph type="ftr" idx="19"/>
          </p:nvPr>
        </p:nvSpPr>
        <p:spPr>
          <a:xfrm rot="5400000">
            <a:off x="6994080" y="3737160"/>
            <a:ext cx="319644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ldNum" idx="20"/>
          </p:nvPr>
        </p:nvSpPr>
        <p:spPr>
          <a:xfrm>
            <a:off x="8129160" y="5734080"/>
            <a:ext cx="605520" cy="51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83714223-4C80-4E37-9E36-5CA4C6CC95A5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dt" idx="21"/>
          </p:nvPr>
        </p:nvSpPr>
        <p:spPr>
          <a:xfrm rot="5400000">
            <a:off x="7593120" y="1081800"/>
            <a:ext cx="2007720" cy="3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3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3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69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70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71" name="Прямоугольник 9"/>
          <p:cNvSpPr/>
          <p:nvPr/>
        </p:nvSpPr>
        <p:spPr>
          <a:xfrm>
            <a:off x="8839080" y="0"/>
            <a:ext cx="300960" cy="68540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372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73" name="Овал 11"/>
          <p:cNvSpPr/>
          <p:nvPr/>
        </p:nvSpPr>
        <p:spPr>
          <a:xfrm>
            <a:off x="8156520" y="5715000"/>
            <a:ext cx="544680" cy="54468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374" name="PlaceHolder 1"/>
          <p:cNvSpPr>
            <a:spLocks noGrp="1"/>
          </p:cNvSpPr>
          <p:nvPr>
            <p:ph type="ftr" idx="22"/>
          </p:nvPr>
        </p:nvSpPr>
        <p:spPr>
          <a:xfrm rot="5400000">
            <a:off x="6994080" y="3737160"/>
            <a:ext cx="319644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sldNum" idx="23"/>
          </p:nvPr>
        </p:nvSpPr>
        <p:spPr>
          <a:xfrm>
            <a:off x="8129160" y="5734080"/>
            <a:ext cx="605520" cy="51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CDE7C6B4-28EC-409E-9666-9D86FCC144E6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dt" idx="24"/>
          </p:nvPr>
        </p:nvSpPr>
        <p:spPr>
          <a:xfrm rot="5400000">
            <a:off x="7593120" y="1081800"/>
            <a:ext cx="2007720" cy="3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7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926080" rIns="90000" bIns="292608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11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926080" rIns="90000" bIns="292608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12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926080" rIns="90000" bIns="292608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13" name="Прямоугольник 9"/>
          <p:cNvSpPr/>
          <p:nvPr/>
        </p:nvSpPr>
        <p:spPr>
          <a:xfrm>
            <a:off x="8839080" y="0"/>
            <a:ext cx="302760" cy="68558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14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926080" rIns="90000" bIns="292608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15" name="Овал 11"/>
          <p:cNvSpPr/>
          <p:nvPr/>
        </p:nvSpPr>
        <p:spPr>
          <a:xfrm>
            <a:off x="8156520" y="5715000"/>
            <a:ext cx="546480" cy="54648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16" name="PlaceHolder 1"/>
          <p:cNvSpPr>
            <a:spLocks noGrp="1"/>
          </p:cNvSpPr>
          <p:nvPr>
            <p:ph type="ftr" idx="7"/>
          </p:nvPr>
        </p:nvSpPr>
        <p:spPr>
          <a:xfrm rot="5400000">
            <a:off x="6992280" y="3737160"/>
            <a:ext cx="31982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ldNum" idx="8"/>
          </p:nvPr>
        </p:nvSpPr>
        <p:spPr>
          <a:xfrm>
            <a:off x="8129160" y="5734080"/>
            <a:ext cx="607320" cy="519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E3557492-A451-4579-AB74-1FEA508C0B24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dt" idx="9"/>
          </p:nvPr>
        </p:nvSpPr>
        <p:spPr>
          <a:xfrm rot="5400000">
            <a:off x="7591320" y="1081800"/>
            <a:ext cx="2009520" cy="381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1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15975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6;&#1073;&#1098;&#1103;&#1089;&#1085;&#1103;&#1077;&#1084;.&#1088;&#1092;/" TargetMode="External"/><Relationship Id="rId3" Type="http://schemas.openxmlformats.org/officeDocument/2006/relationships/hyperlink" Target="https://&#1084;&#1080;&#1085;&#1101;&#1082;&#1086;04.&#1088;&#1092;/" TargetMode="External"/><Relationship Id="rId7" Type="http://schemas.openxmlformats.org/officeDocument/2006/relationships/hyperlink" Target="mailto:fond-ra@yandex.ru" TargetMode="External"/><Relationship Id="rId2" Type="http://schemas.openxmlformats.org/officeDocument/2006/relationships/hyperlink" Target="mailto:okr@mineco04.ru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&#1084;&#1086;&#1081;&#1073;&#1080;&#1079;&#1085;&#1077;&#1089;04.&#1088;&#1092;/" TargetMode="External"/><Relationship Id="rId5" Type="http://schemas.openxmlformats.org/officeDocument/2006/relationships/hyperlink" Target="mailto:Binkra@yandex.ru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t.me/tupikinvv" TargetMode="Externa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0" y="404640"/>
            <a:ext cx="4316400" cy="222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ubTitle"/>
          </p:nvPr>
        </p:nvSpPr>
        <p:spPr>
          <a:xfrm>
            <a:off x="2267640" y="3213000"/>
            <a:ext cx="6168240" cy="24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575F6D"/>
                </a:solidFill>
                <a:latin typeface="Century Schoolbook"/>
                <a:ea typeface="DejaVu Sans"/>
              </a:rPr>
              <a:t>ГОСУДАРСТВЕННЫЕ МЕРЫ ПОДДЕРЖКИ БИЗНЕСА В 2023 ГОДУ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7" name="Picture 2" descr="C:\Users\Минэкономразвития РА\Desktop\мои\b10e2e96e6fdb4997f63625d57689fd8.jpg"/>
          <p:cNvPicPr/>
          <p:nvPr/>
        </p:nvPicPr>
        <p:blipFill>
          <a:blip r:embed="rId2"/>
          <a:srcRect b="21876"/>
          <a:stretch/>
        </p:blipFill>
        <p:spPr>
          <a:xfrm>
            <a:off x="4572000" y="332640"/>
            <a:ext cx="4316400" cy="2300400"/>
          </a:xfrm>
          <a:prstGeom prst="rect">
            <a:avLst/>
          </a:prstGeom>
          <a:ln w="0">
            <a:noFill/>
          </a:ln>
        </p:spPr>
      </p:pic>
      <p:pic>
        <p:nvPicPr>
          <p:cNvPr id="418" name="Picture 2"/>
          <p:cNvPicPr/>
          <p:nvPr/>
        </p:nvPicPr>
        <p:blipFill>
          <a:blip r:embed="rId3"/>
          <a:stretch/>
        </p:blipFill>
        <p:spPr>
          <a:xfrm>
            <a:off x="3564000" y="4822200"/>
            <a:ext cx="1364040" cy="1366200"/>
          </a:xfrm>
          <a:prstGeom prst="rect">
            <a:avLst/>
          </a:prstGeom>
          <a:ln w="0">
            <a:noFill/>
          </a:ln>
        </p:spPr>
      </p:pic>
      <p:pic>
        <p:nvPicPr>
          <p:cNvPr id="419" name="Picture 2"/>
          <p:cNvPicPr/>
          <p:nvPr/>
        </p:nvPicPr>
        <p:blipFill>
          <a:blip r:embed="rId4"/>
          <a:stretch/>
        </p:blipFill>
        <p:spPr>
          <a:xfrm>
            <a:off x="5940000" y="4822200"/>
            <a:ext cx="1347840" cy="13377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6" y="332640"/>
            <a:ext cx="3190700" cy="2203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33870" cy="1627773"/>
          </a:xfrm>
          <a:prstGeom prst="rect">
            <a:avLst/>
          </a:prstGeom>
        </p:spPr>
      </p:pic>
      <p:sp>
        <p:nvSpPr>
          <p:cNvPr id="324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4688640" cy="77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algn="ctr">
              <a:buNone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5" name="Picture 13"/>
          <p:cNvPicPr/>
          <p:nvPr/>
        </p:nvPicPr>
        <p:blipFill>
          <a:blip r:embed="rId3"/>
          <a:stretch/>
        </p:blipFill>
        <p:spPr>
          <a:xfrm>
            <a:off x="6297768" y="214559"/>
            <a:ext cx="1255680" cy="8917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5"/>
          <p:cNvPicPr/>
          <p:nvPr/>
        </p:nvPicPr>
        <p:blipFill>
          <a:blip r:embed="rId4"/>
          <a:stretch/>
        </p:blipFill>
        <p:spPr>
          <a:xfrm>
            <a:off x="7717320" y="274680"/>
            <a:ext cx="823680" cy="824760"/>
          </a:xfrm>
          <a:prstGeom prst="rect">
            <a:avLst/>
          </a:prstGeom>
          <a:ln w="0">
            <a:noFill/>
          </a:ln>
        </p:spPr>
      </p:pic>
      <p:sp>
        <p:nvSpPr>
          <p:cNvPr id="327" name="Скругленный прямоугольник 54"/>
          <p:cNvSpPr/>
          <p:nvPr/>
        </p:nvSpPr>
        <p:spPr>
          <a:xfrm>
            <a:off x="1813798" y="214559"/>
            <a:ext cx="4120658" cy="82545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Федеральная программа ФОТ </a:t>
            </a:r>
            <a:r>
              <a:rPr kumimoji="0" lang="ru-RU" sz="16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3.0»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8" name="Скругленный прямоугольник 55"/>
          <p:cNvSpPr/>
          <p:nvPr/>
        </p:nvSpPr>
        <p:spPr>
          <a:xfrm>
            <a:off x="2921400" y="1440000"/>
            <a:ext cx="5726520" cy="5389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отсрочка оплаты по процентам и основному долгу, сроком до 6 месяцев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9" name="Скругленный прямоугольник 56"/>
          <p:cNvSpPr/>
          <p:nvPr/>
        </p:nvSpPr>
        <p:spPr>
          <a:xfrm>
            <a:off x="2553120" y="4140000"/>
            <a:ext cx="5726520" cy="17996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сроки кредитного договора: 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 с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09.03 – 01.07.21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года,  сумма займа не более 500 млн. рублей;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 с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01.11 – 30.12.21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года,  сумма займа не более 300 млн. рублей; 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срок не более 18 месяцев;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процентные ставки: от 6 до 8% годовых. 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0" name="Скругленный прямоугольник 57"/>
          <p:cNvSpPr/>
          <p:nvPr/>
        </p:nvSpPr>
        <p:spPr>
          <a:xfrm>
            <a:off x="518436" y="1618171"/>
            <a:ext cx="1798200" cy="5382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суть</a:t>
            </a: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1" name="Стрелка вправо 14"/>
          <p:cNvSpPr/>
          <p:nvPr/>
        </p:nvSpPr>
        <p:spPr>
          <a:xfrm>
            <a:off x="2356020" y="1659101"/>
            <a:ext cx="579600" cy="5018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32" name="Стрелка вправо 15"/>
          <p:cNvSpPr/>
          <p:nvPr/>
        </p:nvSpPr>
        <p:spPr>
          <a:xfrm rot="2380200">
            <a:off x="2066040" y="3920040"/>
            <a:ext cx="579960" cy="385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33" name="Скругленный прямоугольник 59"/>
          <p:cNvSpPr/>
          <p:nvPr/>
        </p:nvSpPr>
        <p:spPr>
          <a:xfrm>
            <a:off x="457200" y="2394288"/>
            <a:ext cx="1798200" cy="280332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  <a:ea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i="1" spc="-1" dirty="0">
              <a:solidFill>
                <a:srgbClr val="000000"/>
              </a:solidFill>
              <a:latin typeface="Century Schoolbook"/>
              <a:ea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  <a:ea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i="1" spc="-1" dirty="0">
              <a:solidFill>
                <a:srgbClr val="000000"/>
              </a:solidFill>
              <a:latin typeface="Century Schoolbook"/>
              <a:ea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Условия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4" name="Скругленный прямоугольник 60"/>
          <p:cNvSpPr/>
          <p:nvPr/>
        </p:nvSpPr>
        <p:spPr>
          <a:xfrm>
            <a:off x="2880000" y="2340000"/>
            <a:ext cx="5726520" cy="16196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заемщик: ЮЛ или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ИП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цели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: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 на восстановление предпринимательской деятельности; 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  <a:ea typeface="DejaVu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уплата платежей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по процентам и по основному долгу по кредитным договорам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5" name="Стрелка вправо 16"/>
          <p:cNvSpPr/>
          <p:nvPr/>
        </p:nvSpPr>
        <p:spPr>
          <a:xfrm>
            <a:off x="2256480" y="2556360"/>
            <a:ext cx="579600" cy="5018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AC0E3F97-53F2-4C0D-AF58-227382A3CE3B}" type="slidenum">
              <a:rPr kumimoji="0" lang="ru-RU" sz="1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</a:t>
            </a:fld>
            <a:endParaRPr kumimoji="0" lang="ru-RU" sz="1400" b="1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7625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33870" cy="1627773"/>
          </a:xfrm>
          <a:prstGeom prst="rect">
            <a:avLst/>
          </a:prstGeom>
        </p:spPr>
      </p:pic>
      <p:sp>
        <p:nvSpPr>
          <p:cNvPr id="336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5120640" cy="77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algn="ctr">
              <a:buNone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7" name="Picture 2"/>
          <p:cNvPicPr/>
          <p:nvPr/>
        </p:nvPicPr>
        <p:blipFill>
          <a:blip r:embed="rId3"/>
          <a:stretch/>
        </p:blipFill>
        <p:spPr>
          <a:xfrm>
            <a:off x="7370640" y="42300"/>
            <a:ext cx="1365840" cy="9338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3"/>
          <p:cNvPicPr/>
          <p:nvPr/>
        </p:nvPicPr>
        <p:blipFill>
          <a:blip r:embed="rId4"/>
          <a:stretch/>
        </p:blipFill>
        <p:spPr>
          <a:xfrm>
            <a:off x="6541200" y="189720"/>
            <a:ext cx="712080" cy="708480"/>
          </a:xfrm>
          <a:prstGeom prst="rect">
            <a:avLst/>
          </a:prstGeom>
          <a:ln w="0">
            <a:noFill/>
          </a:ln>
        </p:spPr>
      </p:pic>
      <p:sp>
        <p:nvSpPr>
          <p:cNvPr id="339" name="Прямоугольник 8"/>
          <p:cNvSpPr/>
          <p:nvPr/>
        </p:nvSpPr>
        <p:spPr>
          <a:xfrm>
            <a:off x="2091070" y="272880"/>
            <a:ext cx="4248710" cy="690480"/>
          </a:xfrm>
          <a:prstGeom prst="rect">
            <a:avLst/>
          </a:prstGeom>
          <a:solidFill>
            <a:srgbClr val="FE8637"/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entury Schoolbook"/>
                <a:ea typeface="Times New Roman"/>
              </a:rPr>
              <a:t>Налоговые льготы для </a:t>
            </a:r>
            <a:r>
              <a:rPr kumimoji="0" lang="ru-RU" sz="1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entury Schoolbook"/>
                <a:ea typeface="Times New Roman"/>
              </a:rPr>
              <a:t>МСП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0" name="Скругленный прямоугольник 6"/>
          <p:cNvSpPr/>
          <p:nvPr/>
        </p:nvSpPr>
        <p:spPr>
          <a:xfrm>
            <a:off x="135000" y="1575108"/>
            <a:ext cx="8493120" cy="7182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В 2023 году субъекты МСП получают льготы по налогам и сборам согласно ФЗ от 26.03.2022г. № 67-ФЗ</a:t>
            </a: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1" name="Стрелка вниз 20"/>
          <p:cNvSpPr/>
          <p:nvPr/>
        </p:nvSpPr>
        <p:spPr>
          <a:xfrm>
            <a:off x="812700" y="2293308"/>
            <a:ext cx="357840" cy="538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42" name="Стрелка вниз 21"/>
          <p:cNvSpPr/>
          <p:nvPr/>
        </p:nvSpPr>
        <p:spPr>
          <a:xfrm>
            <a:off x="2430000" y="2446827"/>
            <a:ext cx="357840" cy="538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43" name="Стрелка вниз 22"/>
          <p:cNvSpPr/>
          <p:nvPr/>
        </p:nvSpPr>
        <p:spPr>
          <a:xfrm>
            <a:off x="3679293" y="2518200"/>
            <a:ext cx="357840" cy="538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44" name="Стрелка вниз 23"/>
          <p:cNvSpPr/>
          <p:nvPr/>
        </p:nvSpPr>
        <p:spPr>
          <a:xfrm>
            <a:off x="5231345" y="2625588"/>
            <a:ext cx="357840" cy="6449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45" name="Стрелка вниз 24"/>
          <p:cNvSpPr/>
          <p:nvPr/>
        </p:nvSpPr>
        <p:spPr>
          <a:xfrm>
            <a:off x="7012800" y="2735151"/>
            <a:ext cx="357840" cy="66072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46" name="Скругленный прямоугольник 25"/>
          <p:cNvSpPr/>
          <p:nvPr/>
        </p:nvSpPr>
        <p:spPr>
          <a:xfrm>
            <a:off x="135000" y="2968056"/>
            <a:ext cx="1573200" cy="135705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Пониженные пени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 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До конца 2023 </a:t>
            </a:r>
            <a:r>
              <a:rPr kumimoji="0" lang="ru-RU" sz="1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года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7" name="Скругленный прямоугольник 26"/>
          <p:cNvSpPr/>
          <p:nvPr/>
        </p:nvSpPr>
        <p:spPr>
          <a:xfrm>
            <a:off x="1715040" y="3032604"/>
            <a:ext cx="1725480" cy="2033712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Ускоренное возмещение НДС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До конца 2023 </a:t>
            </a:r>
            <a:r>
              <a:rPr kumimoji="0" lang="ru-RU" sz="1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года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8" name="Скругленный прямоугольник 27"/>
          <p:cNvSpPr/>
          <p:nvPr/>
        </p:nvSpPr>
        <p:spPr>
          <a:xfrm>
            <a:off x="3465689" y="3187512"/>
            <a:ext cx="1343880" cy="2125152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Обнуление НДС для туристической индустрии</a:t>
            </a:r>
            <a:r>
              <a:rPr kumimoji="0" lang="ru-RU" sz="1400" b="0" i="0" u="sng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 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9" name="Скругленный прямоугольник 28"/>
          <p:cNvSpPr/>
          <p:nvPr/>
        </p:nvSpPr>
        <p:spPr>
          <a:xfrm>
            <a:off x="4946760" y="3379536"/>
            <a:ext cx="1560960" cy="222573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Мораторий на проверки онлайн-касс</a:t>
            </a:r>
            <a:r>
              <a:rPr kumimoji="0" lang="ru-RU" sz="1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 </a:t>
            </a:r>
            <a:endParaRPr kumimoji="0" lang="ru-RU" sz="1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0" name="Скругленный прямоугольник 29"/>
          <p:cNvSpPr/>
          <p:nvPr/>
        </p:nvSpPr>
        <p:spPr>
          <a:xfrm>
            <a:off x="6669319" y="3439080"/>
            <a:ext cx="1560960" cy="341892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0% для </a:t>
            </a:r>
            <a:r>
              <a:rPr kumimoji="0" lang="ru-RU" sz="1400" b="1" i="0" u="sng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впервые зарегистрированных ИП из производственной, социальной и научной сферы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Льгота работает до 1 января 2025 года. ИП должен применять налоговые системы УСН и ПСН.</a:t>
            </a:r>
            <a:endParaRPr kumimoji="0" lang="ru-RU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7432F079-ADB1-4BB6-B5B0-01503C5F8392}" type="slidenum">
              <a:rPr kumimoji="0" lang="ru-RU" sz="1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</a:t>
            </a:fld>
            <a:endParaRPr kumimoji="0" lang="ru-RU" sz="1400" b="1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82546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360000" y="302400"/>
            <a:ext cx="5121360" cy="776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9" name="Picture 11"/>
          <p:cNvPicPr/>
          <p:nvPr/>
        </p:nvPicPr>
        <p:blipFill>
          <a:blip r:embed="rId2"/>
          <a:stretch/>
        </p:blipFill>
        <p:spPr>
          <a:xfrm>
            <a:off x="6873120" y="122040"/>
            <a:ext cx="1366560" cy="93456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13"/>
          <p:cNvPicPr/>
          <p:nvPr/>
        </p:nvPicPr>
        <p:blipFill>
          <a:blip r:embed="rId3"/>
          <a:stretch/>
        </p:blipFill>
        <p:spPr>
          <a:xfrm>
            <a:off x="5869440" y="191160"/>
            <a:ext cx="712800" cy="709200"/>
          </a:xfrm>
          <a:prstGeom prst="rect">
            <a:avLst/>
          </a:prstGeom>
          <a:ln w="0">
            <a:noFill/>
          </a:ln>
        </p:spPr>
      </p:pic>
      <p:sp>
        <p:nvSpPr>
          <p:cNvPr id="481" name="Прямоугольник 2"/>
          <p:cNvSpPr/>
          <p:nvPr/>
        </p:nvSpPr>
        <p:spPr>
          <a:xfrm>
            <a:off x="2594160" y="307620"/>
            <a:ext cx="2984400" cy="383040"/>
          </a:xfrm>
          <a:prstGeom prst="rect">
            <a:avLst/>
          </a:prstGeom>
          <a:solidFill>
            <a:srgbClr val="FE8637"/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entury Schoolbook"/>
                <a:ea typeface="DejaVu Sans"/>
              </a:rPr>
              <a:t>Региональная поддержка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Скругленный прямоугольник 17"/>
          <p:cNvSpPr/>
          <p:nvPr/>
        </p:nvSpPr>
        <p:spPr>
          <a:xfrm>
            <a:off x="251640" y="1260000"/>
            <a:ext cx="1407600" cy="53892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Финансовая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Скругленный прямоугольник 18"/>
          <p:cNvSpPr/>
          <p:nvPr/>
        </p:nvSpPr>
        <p:spPr>
          <a:xfrm>
            <a:off x="1980000" y="1260000"/>
            <a:ext cx="1472760" cy="57456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Имущест-венная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Скругленный прямоугольник 23"/>
          <p:cNvSpPr/>
          <p:nvPr/>
        </p:nvSpPr>
        <p:spPr>
          <a:xfrm>
            <a:off x="3705480" y="1260000"/>
            <a:ext cx="1333440" cy="57456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Консульта-ционная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Скругленный прямоугольник 25"/>
          <p:cNvSpPr/>
          <p:nvPr/>
        </p:nvSpPr>
        <p:spPr>
          <a:xfrm>
            <a:off x="5184000" y="1260000"/>
            <a:ext cx="1654920" cy="57456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Информа-ционная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Скругленный прямоугольник 26"/>
          <p:cNvSpPr/>
          <p:nvPr/>
        </p:nvSpPr>
        <p:spPr>
          <a:xfrm>
            <a:off x="7020000" y="1260000"/>
            <a:ext cx="1654920" cy="57456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Образовательная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Скругленный прямоугольник 27"/>
          <p:cNvSpPr/>
          <p:nvPr/>
        </p:nvSpPr>
        <p:spPr>
          <a:xfrm>
            <a:off x="152640" y="2160000"/>
            <a:ext cx="1753920" cy="251892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предоставление субсидий и грантов;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льготные микозаймы;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поручительство региональной гарантийной организации; 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льготное кредитование в банках;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льготный лизинг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Скругленный прямоугольник 28"/>
          <p:cNvSpPr/>
          <p:nvPr/>
        </p:nvSpPr>
        <p:spPr>
          <a:xfrm>
            <a:off x="1964520" y="2160000"/>
            <a:ext cx="1561680" cy="251892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предоставление в аренду по льготной ставке объектов госу-дарственного и муниципального имущества; 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помещений под офис в бизнес-инкубаторе Центра «мой бизнес»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Скругленный прямоугольник 29"/>
          <p:cNvSpPr/>
          <p:nvPr/>
        </p:nvSpPr>
        <p:spPr>
          <a:xfrm>
            <a:off x="3690720" y="2160000"/>
            <a:ext cx="1344600" cy="233892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бесплатные консультации по вопросам ведения бизнеса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Скругленный прямоугольник 32"/>
          <p:cNvSpPr/>
          <p:nvPr/>
        </p:nvSpPr>
        <p:spPr>
          <a:xfrm>
            <a:off x="5200200" y="2160000"/>
            <a:ext cx="1561680" cy="233892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сопровождение проектов;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проведение информационных кампаний;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продвижение продукции на рынки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Скругленный прямоугольник 35"/>
          <p:cNvSpPr/>
          <p:nvPr/>
        </p:nvSpPr>
        <p:spPr>
          <a:xfrm>
            <a:off x="6955560" y="2160000"/>
            <a:ext cx="1561680" cy="233892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семинары;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круглые столы;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вебинары;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мастер-классы;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b="0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Выставочно-ярмарочные мероприятия и пр.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2" name="Picture 14" descr="https://psm7.com/wp-content/uploads/2017/07/cryptocurrency_market.jpg"/>
          <p:cNvPicPr/>
          <p:nvPr/>
        </p:nvPicPr>
        <p:blipFill>
          <a:blip r:embed="rId4"/>
          <a:srcRect b="16363"/>
          <a:stretch/>
        </p:blipFill>
        <p:spPr>
          <a:xfrm>
            <a:off x="404280" y="5040000"/>
            <a:ext cx="1058040" cy="1639440"/>
          </a:xfrm>
          <a:prstGeom prst="rect">
            <a:avLst/>
          </a:prstGeom>
          <a:ln w="0">
            <a:noFill/>
          </a:ln>
        </p:spPr>
      </p:pic>
      <p:pic>
        <p:nvPicPr>
          <p:cNvPr id="493" name="Picture 15" descr="https://wallpapertag.com/wallpaper/full/b/c/d/311228-widescreen-office-background-1920x1920-windows.jpg"/>
          <p:cNvPicPr/>
          <p:nvPr/>
        </p:nvPicPr>
        <p:blipFill>
          <a:blip r:embed="rId5"/>
          <a:stretch/>
        </p:blipFill>
        <p:spPr>
          <a:xfrm>
            <a:off x="2143080" y="5040000"/>
            <a:ext cx="918360" cy="1640160"/>
          </a:xfrm>
          <a:prstGeom prst="rect">
            <a:avLst/>
          </a:prstGeom>
          <a:ln w="0">
            <a:noFill/>
          </a:ln>
        </p:spPr>
      </p:pic>
      <p:pic>
        <p:nvPicPr>
          <p:cNvPr id="494" name="Picture 16" descr="http://getdrawings.com/cliparts/graffiti-clipart-12.png"/>
          <p:cNvPicPr/>
          <p:nvPr/>
        </p:nvPicPr>
        <p:blipFill>
          <a:blip r:embed="rId6"/>
          <a:stretch/>
        </p:blipFill>
        <p:spPr>
          <a:xfrm>
            <a:off x="3702600" y="4860000"/>
            <a:ext cx="1253880" cy="1848240"/>
          </a:xfrm>
          <a:prstGeom prst="rect">
            <a:avLst/>
          </a:prstGeom>
          <a:ln w="0">
            <a:noFill/>
          </a:ln>
        </p:spPr>
      </p:pic>
      <p:pic>
        <p:nvPicPr>
          <p:cNvPr id="495" name="Picture 17" descr="https://img2.freepng.ru/20180525/qxu/kisspng-request-for-information-drawing-business-data-visualization-5b08cb65a4b841.9412840715273030136747.jpg"/>
          <p:cNvPicPr/>
          <p:nvPr/>
        </p:nvPicPr>
        <p:blipFill>
          <a:blip r:embed="rId7"/>
          <a:stretch/>
        </p:blipFill>
        <p:spPr>
          <a:xfrm>
            <a:off x="5493960" y="5040000"/>
            <a:ext cx="1344960" cy="1575360"/>
          </a:xfrm>
          <a:prstGeom prst="rect">
            <a:avLst/>
          </a:prstGeom>
          <a:ln w="0">
            <a:noFill/>
          </a:ln>
        </p:spPr>
      </p:pic>
      <p:pic>
        <p:nvPicPr>
          <p:cNvPr id="496" name="Picture 18" descr="https://lyustrioptom.ru/wp-content/uploads/2019/11/4758479.jpg"/>
          <p:cNvPicPr/>
          <p:nvPr/>
        </p:nvPicPr>
        <p:blipFill>
          <a:blip r:embed="rId8"/>
          <a:stretch/>
        </p:blipFill>
        <p:spPr>
          <a:xfrm>
            <a:off x="7099200" y="5040000"/>
            <a:ext cx="1334880" cy="162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Скругленный прямоугольник 10"/>
          <p:cNvSpPr/>
          <p:nvPr/>
        </p:nvSpPr>
        <p:spPr>
          <a:xfrm>
            <a:off x="1947672" y="116640"/>
            <a:ext cx="6787368" cy="71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E8637"/>
              </a:gs>
            </a:gsLst>
            <a:path path="circle">
              <a:fillToRect l="50000" r="50000" b="100000"/>
            </a:path>
          </a:gradFill>
          <a:ln w="0">
            <a:noFill/>
          </a:ln>
          <a:effectLst>
            <a:outerShdw blurRad="50760" dist="2016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trike="noStrike" spc="-1" dirty="0">
                <a:solidFill>
                  <a:srgbClr val="002060"/>
                </a:solidFill>
                <a:latin typeface="Century Schoolbook"/>
                <a:ea typeface="DejaVu Sans"/>
              </a:rPr>
              <a:t>Государственная поддержка </a:t>
            </a:r>
            <a:r>
              <a:rPr lang="ru-RU" sz="2100" b="1" strike="noStrike" spc="-1" dirty="0" err="1">
                <a:solidFill>
                  <a:srgbClr val="002060"/>
                </a:solidFill>
                <a:latin typeface="Century Schoolbook"/>
                <a:ea typeface="DejaVu Sans"/>
              </a:rPr>
              <a:t>субьектов</a:t>
            </a:r>
            <a:r>
              <a:rPr lang="ru-RU" sz="2100" b="1" strike="noStrike" spc="-1" dirty="0">
                <a:solidFill>
                  <a:srgbClr val="002060"/>
                </a:solidFill>
                <a:latin typeface="Century Schoolbook"/>
                <a:ea typeface="DejaVu Sans"/>
              </a:rPr>
              <a:t> МСП и самозанятых  </a:t>
            </a:r>
            <a:endParaRPr lang="ru-RU" sz="2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Прямоугольник 5"/>
          <p:cNvSpPr/>
          <p:nvPr/>
        </p:nvSpPr>
        <p:spPr>
          <a:xfrm>
            <a:off x="871920" y="3186360"/>
            <a:ext cx="6720480" cy="64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Скругленный прямоугольник 6"/>
          <p:cNvSpPr/>
          <p:nvPr/>
        </p:nvSpPr>
        <p:spPr>
          <a:xfrm>
            <a:off x="360000" y="3186360"/>
            <a:ext cx="1438920" cy="161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DF3F1"/>
              </a:gs>
              <a:gs pos="100000">
                <a:srgbClr val="F5B7AC"/>
              </a:gs>
            </a:gsLst>
            <a:path path="circle">
              <a:fillToRect t="95000" r="100000" b="5000"/>
            </a:path>
          </a:gra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Минэконом-развития РА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Скругленный прямоугольник 13"/>
          <p:cNvSpPr/>
          <p:nvPr/>
        </p:nvSpPr>
        <p:spPr>
          <a:xfrm>
            <a:off x="2747916" y="5158440"/>
            <a:ext cx="1844640" cy="1004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DF3F1"/>
              </a:gs>
              <a:gs pos="100000">
                <a:srgbClr val="F5B7AC"/>
              </a:gs>
            </a:gsLst>
            <a:path path="circle">
              <a:fillToRect t="95000" r="100000" b="5000"/>
            </a:path>
          </a:gra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Минсельхоз РА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Скругленный прямоугольник 14"/>
          <p:cNvSpPr/>
          <p:nvPr/>
        </p:nvSpPr>
        <p:spPr>
          <a:xfrm>
            <a:off x="5441220" y="5284620"/>
            <a:ext cx="2156400" cy="89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DF3F1"/>
              </a:gs>
              <a:gs pos="100000">
                <a:srgbClr val="F5B7AC"/>
              </a:gs>
            </a:gsLst>
            <a:path path="circle">
              <a:fillToRect t="95000" r="100000" b="5000"/>
            </a:path>
          </a:gra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Минтруд РА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Скругленный прямоугольник 15"/>
          <p:cNvSpPr/>
          <p:nvPr/>
        </p:nvSpPr>
        <p:spPr>
          <a:xfrm>
            <a:off x="7014060" y="2866320"/>
            <a:ext cx="1840320" cy="107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DF3F1"/>
              </a:gs>
              <a:gs pos="100000">
                <a:srgbClr val="F5B7AC"/>
              </a:gs>
            </a:gsLst>
            <a:path path="circle">
              <a:fillToRect t="95000" r="100000" b="5000"/>
            </a:path>
          </a:gra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Минтуризма РА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Скругленный прямоугольник 22"/>
          <p:cNvSpPr/>
          <p:nvPr/>
        </p:nvSpPr>
        <p:spPr>
          <a:xfrm>
            <a:off x="547776" y="1369890"/>
            <a:ext cx="2763360" cy="1076400"/>
          </a:xfrm>
          <a:prstGeom prst="roundRect">
            <a:avLst>
              <a:gd name="adj" fmla="val 16667"/>
            </a:avLst>
          </a:prstGeom>
          <a:solidFill>
            <a:srgbClr val="C9211E"/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Национальный проект «Малое и среднее предпринимательство»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Стрелка вниз 31"/>
          <p:cNvSpPr/>
          <p:nvPr/>
        </p:nvSpPr>
        <p:spPr>
          <a:xfrm>
            <a:off x="7763400" y="1971000"/>
            <a:ext cx="341640" cy="18540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FE8637"/>
              </a:gs>
            </a:gsLst>
            <a:path path="circle">
              <a:fillToRect l="50000" r="50000" b="100000"/>
            </a:path>
          </a:gra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39680" rIns="90000" bIns="13968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505" name="Скругленный прямоугольник 3"/>
          <p:cNvSpPr/>
          <p:nvPr/>
        </p:nvSpPr>
        <p:spPr>
          <a:xfrm>
            <a:off x="3866400" y="1362960"/>
            <a:ext cx="2156400" cy="1258920"/>
          </a:xfrm>
          <a:prstGeom prst="roundRect">
            <a:avLst>
              <a:gd name="adj" fmla="val 16667"/>
            </a:avLst>
          </a:prstGeom>
          <a:solidFill>
            <a:srgbClr val="729FCF"/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Национальный проект «Демография»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Скругленный прямоугольник 4"/>
          <p:cNvSpPr/>
          <p:nvPr/>
        </p:nvSpPr>
        <p:spPr>
          <a:xfrm>
            <a:off x="6515388" y="1331370"/>
            <a:ext cx="2020320" cy="1076400"/>
          </a:xfrm>
          <a:prstGeom prst="roundRect">
            <a:avLst>
              <a:gd name="adj" fmla="val 16667"/>
            </a:avLst>
          </a:prstGeom>
          <a:solidFill>
            <a:srgbClr val="468A1A"/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Национальный проект «Туризм и индустрия гостеприимства»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Скругленный прямоугольник 21"/>
          <p:cNvSpPr/>
          <p:nvPr/>
        </p:nvSpPr>
        <p:spPr>
          <a:xfrm>
            <a:off x="4636548" y="3135780"/>
            <a:ext cx="1882440" cy="161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67000">
                <a:srgbClr val="FFBF00"/>
              </a:gs>
              <a:gs pos="100000">
                <a:srgbClr val="FFBF00"/>
              </a:gs>
            </a:gsLst>
            <a:path path="circle">
              <a:fillToRect l="66000" t="33000" r="34000" b="67000"/>
            </a:path>
          </a:gra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Национальный  проект «Международная кооперация и экспорт»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Скругленный прямоугольник 16"/>
          <p:cNvSpPr/>
          <p:nvPr/>
        </p:nvSpPr>
        <p:spPr>
          <a:xfrm>
            <a:off x="2276514" y="3112380"/>
            <a:ext cx="1882440" cy="1642320"/>
          </a:xfrm>
          <a:prstGeom prst="roundRect">
            <a:avLst>
              <a:gd name="adj" fmla="val 16667"/>
            </a:avLst>
          </a:prstGeom>
          <a:solidFill>
            <a:srgbClr val="3465A4"/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Национальный  проект «Производительность труда»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F841540B-B229-4016-AE2D-87454FBB1642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:p15="http://schemas.microsoft.com/office/powerpoint/2012/main" xmlns="">
      <p:transition spd="slow">
        <p:wheel spokes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360000" y="122400"/>
            <a:ext cx="5118840" cy="594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2060"/>
                </a:solidFill>
                <a:latin typeface="Century Schoolbook"/>
                <a:ea typeface="DejaVu Sans"/>
              </a:rPr>
              <a:t>Финансовая поддержка субъектов МСП (2023 год - 562 млн рублей)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0" name="Picture 8"/>
          <p:cNvPicPr/>
          <p:nvPr/>
        </p:nvPicPr>
        <p:blipFill>
          <a:blip r:embed="rId2"/>
          <a:stretch/>
        </p:blipFill>
        <p:spPr>
          <a:xfrm>
            <a:off x="6873120" y="122040"/>
            <a:ext cx="1364040" cy="93204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9"/>
          <p:cNvPicPr/>
          <p:nvPr/>
        </p:nvPicPr>
        <p:blipFill>
          <a:blip r:embed="rId3"/>
          <a:stretch/>
        </p:blipFill>
        <p:spPr>
          <a:xfrm>
            <a:off x="5869440" y="191160"/>
            <a:ext cx="710280" cy="706680"/>
          </a:xfrm>
          <a:prstGeom prst="rect">
            <a:avLst/>
          </a:prstGeom>
          <a:ln w="0">
            <a:noFill/>
          </a:ln>
        </p:spPr>
      </p:pic>
      <p:sp>
        <p:nvSpPr>
          <p:cNvPr id="512" name="Скругленный прямоугольник 19"/>
          <p:cNvSpPr/>
          <p:nvPr/>
        </p:nvSpPr>
        <p:spPr>
          <a:xfrm>
            <a:off x="573696" y="1091880"/>
            <a:ext cx="5724720" cy="9662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dk1"/>
                </a:solidFill>
                <a:latin typeface="Century Schoolbook"/>
                <a:ea typeface="DejaVu Sans"/>
              </a:rPr>
              <a:t> Центр «Мой Бизнес» </a:t>
            </a:r>
            <a:r>
              <a:rPr lang="ru-RU" sz="1400" b="1" strike="noStrike" spc="-1" dirty="0" smtClean="0">
                <a:solidFill>
                  <a:schemeClr val="dk1"/>
                </a:solidFill>
                <a:latin typeface="Century Schoolbook"/>
                <a:ea typeface="DejaVu Sans"/>
              </a:rPr>
              <a:t>РА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dk1"/>
                </a:solidFill>
                <a:latin typeface="Century Schoolbook"/>
                <a:ea typeface="DejaVu Sans"/>
              </a:rPr>
              <a:t>31,6 млн. рублей (обучающие мероприятия, выставки — ярмарки, бизнес — </a:t>
            </a:r>
            <a:r>
              <a:rPr lang="ru-RU" sz="1400" b="1" strike="noStrike" spc="-1" dirty="0" smtClean="0">
                <a:solidFill>
                  <a:schemeClr val="dk1"/>
                </a:solidFill>
                <a:latin typeface="Century Schoolbook"/>
                <a:ea typeface="DejaVu Sans"/>
              </a:rPr>
              <a:t>миссии, тренинги </a:t>
            </a:r>
            <a:r>
              <a:rPr lang="ru-RU" sz="1400" b="1" strike="noStrike" spc="-1" dirty="0">
                <a:solidFill>
                  <a:schemeClr val="dk1"/>
                </a:solidFill>
                <a:latin typeface="Century Schoolbook"/>
                <a:ea typeface="DejaVu Sans"/>
              </a:rPr>
              <a:t>и др.)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Скругленный прямоугольник 20"/>
          <p:cNvSpPr/>
          <p:nvPr/>
        </p:nvSpPr>
        <p:spPr>
          <a:xfrm>
            <a:off x="2919420" y="3668760"/>
            <a:ext cx="5724720" cy="6062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Развитие</a:t>
            </a:r>
            <a:r>
              <a:rPr lang="ru-RU" sz="1400" b="1" strike="noStrike" spc="-1">
                <a:solidFill>
                  <a:schemeClr val="dk1"/>
                </a:solidFill>
                <a:latin typeface="Century Schoolbook"/>
                <a:ea typeface="Microsoft YaHei"/>
              </a:rPr>
              <a:t> микрофинансовых организаций и региональных гарантийных организаций (42,1 млн. руб.)</a:t>
            </a:r>
            <a:r>
              <a:rPr lang="ru-RU" sz="1400" b="1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Скругленный прямоугольник 37"/>
          <p:cNvSpPr/>
          <p:nvPr/>
        </p:nvSpPr>
        <p:spPr>
          <a:xfrm>
            <a:off x="367056" y="4530348"/>
            <a:ext cx="5724720" cy="5409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Модернизация производства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(13 млн. руб.)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Скругленный прямоугольник 38"/>
          <p:cNvSpPr/>
          <p:nvPr/>
        </p:nvSpPr>
        <p:spPr>
          <a:xfrm>
            <a:off x="3007080" y="2201112"/>
            <a:ext cx="5724720" cy="4714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dk1"/>
                </a:solidFill>
                <a:latin typeface="Century Schoolbook"/>
                <a:ea typeface="DejaVu Sans"/>
              </a:rPr>
              <a:t> Гранты социальным предприятиям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>
                <a:solidFill>
                  <a:schemeClr val="dk1"/>
                </a:solidFill>
                <a:latin typeface="Century Schoolbook"/>
                <a:ea typeface="DejaVu Sans"/>
              </a:rPr>
              <a:t>(14,7 млн. руб.)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Скругленный прямоугольник 39"/>
          <p:cNvSpPr/>
          <p:nvPr/>
        </p:nvSpPr>
        <p:spPr>
          <a:xfrm>
            <a:off x="367056" y="2962656"/>
            <a:ext cx="5724720" cy="48103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Century Schoolbook"/>
                <a:ea typeface="Calibri"/>
              </a:rPr>
              <a:t>Центр п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Century Schoolbook"/>
                <a:ea typeface="Calibri"/>
              </a:rPr>
              <a:t>оддержки экспорта РА </a:t>
            </a:r>
            <a:r>
              <a:rPr lang="ru-RU" sz="14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(16,0 млн. руб.)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Скругленный прямоугольник 42"/>
          <p:cNvSpPr/>
          <p:nvPr/>
        </p:nvSpPr>
        <p:spPr>
          <a:xfrm>
            <a:off x="360000" y="6067476"/>
            <a:ext cx="5724720" cy="6148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 </a:t>
            </a:r>
            <a:r>
              <a:rPr lang="ru-RU" sz="1400" b="1" strike="noStrike" spc="-1">
                <a:solidFill>
                  <a:schemeClr val="dk1"/>
                </a:solidFill>
                <a:latin typeface="Century Schoolbook"/>
                <a:ea typeface="Microsoft YaHei"/>
              </a:rPr>
              <a:t>Индустриальный парк «Алтай»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Century Schoolbook"/>
                <a:ea typeface="Microsoft YaHei"/>
              </a:rPr>
              <a:t>(252,5 млн. руб.)</a:t>
            </a:r>
            <a:r>
              <a:rPr lang="ru-RU" sz="1400" b="1" strike="noStrike" spc="-1">
                <a:solidFill>
                  <a:schemeClr val="dk1"/>
                </a:solidFill>
                <a:latin typeface="Century Schoolbook"/>
                <a:ea typeface="DejaVu Sans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Скругленный прямоугольник 43"/>
          <p:cNvSpPr/>
          <p:nvPr/>
        </p:nvSpPr>
        <p:spPr>
          <a:xfrm>
            <a:off x="2672208" y="5246964"/>
            <a:ext cx="5724720" cy="7189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dk1"/>
                </a:solidFill>
                <a:latin typeface="Century Schoolbook"/>
                <a:ea typeface="DejaVu Sans"/>
              </a:rPr>
              <a:t>Создание производственных площадок, 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dk1"/>
                </a:solidFill>
                <a:latin typeface="Century Schoolbook"/>
                <a:ea typeface="DejaVu Sans"/>
              </a:rPr>
              <a:t>капитализация </a:t>
            </a:r>
            <a:r>
              <a:rPr lang="ru-RU" sz="1400" b="1" strike="noStrike" spc="-1" dirty="0">
                <a:solidFill>
                  <a:schemeClr val="dk1"/>
                </a:solidFill>
                <a:latin typeface="Century Schoolbook"/>
                <a:ea typeface="DejaVu Sans"/>
              </a:rPr>
              <a:t>Фонда промышленности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dk1"/>
                </a:solidFill>
                <a:latin typeface="Century Schoolbook"/>
                <a:ea typeface="DejaVu Sans"/>
              </a:rPr>
              <a:t>(192,1 млн. руб.)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0C74030-843C-457A-BF06-917302CE1B66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Рисунок 527"/>
          <p:cNvPicPr/>
          <p:nvPr/>
        </p:nvPicPr>
        <p:blipFill>
          <a:blip r:embed="rId2"/>
          <a:stretch/>
        </p:blipFill>
        <p:spPr>
          <a:xfrm>
            <a:off x="3049857" y="1975266"/>
            <a:ext cx="2271951" cy="1892430"/>
          </a:xfrm>
          <a:prstGeom prst="rect">
            <a:avLst/>
          </a:prstGeom>
          <a:ln w="0"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3"/>
          <a:stretch/>
        </p:blipFill>
        <p:spPr>
          <a:xfrm>
            <a:off x="2060307" y="3917610"/>
            <a:ext cx="2874618" cy="197892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6"/>
          <p:cNvPicPr/>
          <p:nvPr/>
        </p:nvPicPr>
        <p:blipFill>
          <a:blip r:embed="rId4"/>
          <a:stretch/>
        </p:blipFill>
        <p:spPr>
          <a:xfrm>
            <a:off x="7447140" y="78480"/>
            <a:ext cx="1364040" cy="932040"/>
          </a:xfrm>
          <a:prstGeom prst="rect">
            <a:avLst/>
          </a:prstGeom>
          <a:ln w="0">
            <a:noFill/>
          </a:ln>
        </p:spPr>
      </p:pic>
      <p:pic>
        <p:nvPicPr>
          <p:cNvPr id="520" name="Picture 12"/>
          <p:cNvPicPr/>
          <p:nvPr/>
        </p:nvPicPr>
        <p:blipFill>
          <a:blip r:embed="rId5"/>
          <a:stretch/>
        </p:blipFill>
        <p:spPr>
          <a:xfrm>
            <a:off x="6604668" y="191160"/>
            <a:ext cx="710280" cy="706680"/>
          </a:xfrm>
          <a:prstGeom prst="rect">
            <a:avLst/>
          </a:prstGeom>
          <a:ln w="0">
            <a:noFill/>
          </a:ln>
        </p:spPr>
      </p:pic>
      <p:sp>
        <p:nvSpPr>
          <p:cNvPr id="521" name="Прямоугольник 6"/>
          <p:cNvSpPr/>
          <p:nvPr/>
        </p:nvSpPr>
        <p:spPr>
          <a:xfrm>
            <a:off x="1774692" y="181080"/>
            <a:ext cx="4763880" cy="716760"/>
          </a:xfrm>
          <a:prstGeom prst="rect">
            <a:avLst/>
          </a:prstGeom>
          <a:solidFill>
            <a:srgbClr val="FE8637"/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Финансовая поддержка Минэкономразвития РА в 2023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Скругленный прямоугольник 36"/>
          <p:cNvSpPr/>
          <p:nvPr/>
        </p:nvSpPr>
        <p:spPr>
          <a:xfrm>
            <a:off x="264240" y="1010520"/>
            <a:ext cx="2732400" cy="219902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Лизинг 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оборудования: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не 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более 50%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от 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затрат </a:t>
            </a:r>
            <a:endParaRPr lang="ru-RU" sz="14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не более 2 млн.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рублей по авансу;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Arial"/>
              </a:rPr>
              <a:t>не более 1 млн. рублей по лизинговым платежам</a:t>
            </a:r>
            <a:endParaRPr lang="ru-RU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Скругленный прямоугольник 40"/>
          <p:cNvSpPr/>
          <p:nvPr/>
        </p:nvSpPr>
        <p:spPr>
          <a:xfrm>
            <a:off x="5617278" y="1023678"/>
            <a:ext cx="2870100" cy="231170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Модернизация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производства: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70% от затрат для субъектов МСП в сфере НХП;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50 % для других СМСП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не 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более 1 млн.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рублей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Скругленный прямоугольник 41"/>
          <p:cNvSpPr/>
          <p:nvPr/>
        </p:nvSpPr>
        <p:spPr>
          <a:xfrm>
            <a:off x="3301776" y="918131"/>
            <a:ext cx="2166840" cy="1057135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Энергосбережение: </a:t>
            </a: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не более 50%  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не более 1 млн.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рублей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Скругленный прямоугольник 44"/>
          <p:cNvSpPr/>
          <p:nvPr/>
        </p:nvSpPr>
        <p:spPr>
          <a:xfrm>
            <a:off x="227952" y="5710212"/>
            <a:ext cx="6824376" cy="932832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i="1" u="sng" strike="noStrike" spc="-1" dirty="0" smtClean="0">
                <a:solidFill>
                  <a:srgbClr val="000000"/>
                </a:solidFill>
                <a:uFillTx/>
                <a:latin typeface="Century Schoolbook"/>
                <a:ea typeface="DejaVu Sans"/>
              </a:rPr>
              <a:t>30 марта 2023 </a:t>
            </a:r>
            <a:r>
              <a:rPr lang="ru-RU" sz="1200" b="1" i="1" u="sng" strike="noStrike" spc="-1" dirty="0">
                <a:solidFill>
                  <a:srgbClr val="000000"/>
                </a:solidFill>
                <a:uFillTx/>
                <a:latin typeface="Century Schoolbook"/>
                <a:ea typeface="DejaVu Sans"/>
              </a:rPr>
              <a:t>года </a:t>
            </a:r>
            <a:r>
              <a:rPr lang="ru-RU" sz="1200" b="1" i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на сайте Минэкономразвития </a:t>
            </a:r>
            <a:r>
              <a:rPr lang="ru-RU" sz="1200" b="1" i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РА</a:t>
            </a:r>
          </a:p>
          <a:p>
            <a:pPr>
              <a:lnSpc>
                <a:spcPct val="100000"/>
              </a:lnSpc>
            </a:pPr>
            <a:r>
              <a:rPr lang="ru-RU" sz="1200" b="1" i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будет </a:t>
            </a:r>
            <a:r>
              <a:rPr lang="ru-RU" sz="1200" b="1" i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опубликовано </a:t>
            </a:r>
            <a:r>
              <a:rPr lang="ru-RU" sz="1200" b="1" i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 </a:t>
            </a:r>
            <a:r>
              <a:rPr lang="ru-RU" sz="1200" b="1" i="1" u="sng" strike="noStrike" spc="-1" dirty="0" smtClean="0">
                <a:solidFill>
                  <a:srgbClr val="000000"/>
                </a:solidFill>
                <a:uFillTx/>
                <a:latin typeface="Century Schoolbook"/>
                <a:ea typeface="DejaVu Sans"/>
              </a:rPr>
              <a:t>объявление </a:t>
            </a:r>
            <a:r>
              <a:rPr lang="ru-RU" sz="1200" b="1" i="1" u="sng" strike="noStrike" spc="-1" dirty="0">
                <a:solidFill>
                  <a:srgbClr val="000000"/>
                </a:solidFill>
                <a:uFillTx/>
                <a:latin typeface="Century Schoolbook"/>
                <a:ea typeface="DejaVu Sans"/>
              </a:rPr>
              <a:t>о начале сбора заявок </a:t>
            </a:r>
            <a:r>
              <a:rPr lang="ru-RU" sz="1200" b="1" i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субъектов МСП и самозанятых граждан </a:t>
            </a:r>
            <a:r>
              <a:rPr lang="ru-RU" sz="1200" b="1" i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 по лизингу оборудования и энергосбережению. 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6" name="Рисунок 525"/>
          <p:cNvPicPr/>
          <p:nvPr/>
        </p:nvPicPr>
        <p:blipFill>
          <a:blip r:embed="rId6"/>
          <a:stretch/>
        </p:blipFill>
        <p:spPr>
          <a:xfrm>
            <a:off x="4934925" y="3386893"/>
            <a:ext cx="2095884" cy="2060073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E9DCD53B-21E6-43A9-8038-CD20E111E6C2}" type="slidenum">
              <a:t>15</a:t>
            </a:fld>
            <a:endParaRPr/>
          </a:p>
        </p:txBody>
      </p:sp>
      <p:sp>
        <p:nvSpPr>
          <p:cNvPr id="14" name="Скругленный прямоугольник 36"/>
          <p:cNvSpPr/>
          <p:nvPr/>
        </p:nvSpPr>
        <p:spPr>
          <a:xfrm>
            <a:off x="370170" y="3285828"/>
            <a:ext cx="2732400" cy="219902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</a:rPr>
              <a:t>В 2022 г.:</a:t>
            </a:r>
          </a:p>
          <a:p>
            <a:pPr lvl="0"/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sz="1400" b="1" spc="-1" dirty="0">
              <a:solidFill>
                <a:srgbClr val="000000"/>
              </a:solidFill>
              <a:latin typeface="Century Schoolbook"/>
            </a:endParaRPr>
          </a:p>
          <a:p>
            <a:pPr lvl="0"/>
            <a:r>
              <a:rPr lang="ru-RU" sz="1400" b="1" spc="-1" dirty="0" err="1" smtClean="0">
                <a:solidFill>
                  <a:srgbClr val="000000"/>
                </a:solidFill>
                <a:latin typeface="Century Schoolbook"/>
              </a:rPr>
              <a:t>Усть</a:t>
            </a:r>
            <a:r>
              <a:rPr lang="ru-RU" sz="1400" b="1" spc="-1" dirty="0" smtClean="0">
                <a:solidFill>
                  <a:srgbClr val="000000"/>
                </a:solidFill>
                <a:latin typeface="Century Schoolbook"/>
              </a:rPr>
              <a:t> </a:t>
            </a:r>
            <a:r>
              <a:rPr lang="ru-RU" sz="1400" b="1" spc="-1" dirty="0">
                <a:solidFill>
                  <a:srgbClr val="000000"/>
                </a:solidFill>
                <a:latin typeface="Century Schoolbook"/>
              </a:rPr>
              <a:t>– </a:t>
            </a:r>
            <a:r>
              <a:rPr lang="ru-RU" sz="1400" b="1" spc="-1" dirty="0" smtClean="0">
                <a:solidFill>
                  <a:srgbClr val="000000"/>
                </a:solidFill>
                <a:latin typeface="Century Schoolbook"/>
              </a:rPr>
              <a:t>Кан - 2 СМСП на сумму 4,9 </a:t>
            </a:r>
            <a:r>
              <a:rPr lang="ru-RU" sz="1400" b="1" spc="-1" dirty="0" err="1" smtClean="0">
                <a:solidFill>
                  <a:srgbClr val="000000"/>
                </a:solidFill>
                <a:latin typeface="Century Schoolbook"/>
              </a:rPr>
              <a:t>м.р</a:t>
            </a:r>
            <a:r>
              <a:rPr lang="ru-RU" sz="1400" b="1" spc="-1" dirty="0" smtClean="0">
                <a:solidFill>
                  <a:srgbClr val="000000"/>
                </a:solidFill>
                <a:latin typeface="Century Schoolbook"/>
              </a:rPr>
              <a:t>;</a:t>
            </a:r>
            <a:endParaRPr lang="ru-RU" sz="1400" b="1" spc="-1" dirty="0">
              <a:solidFill>
                <a:srgbClr val="000000"/>
              </a:solidFill>
              <a:latin typeface="Century Schoolbook"/>
            </a:endParaRPr>
          </a:p>
          <a:p>
            <a:pPr lvl="0"/>
            <a:endParaRPr lang="ru-RU" sz="1400" b="1" spc="-1" dirty="0">
              <a:solidFill>
                <a:srgbClr val="000000"/>
              </a:solidFill>
              <a:latin typeface="Century Schoolbook"/>
            </a:endParaRPr>
          </a:p>
          <a:p>
            <a:pPr lvl="0"/>
            <a:r>
              <a:rPr lang="ru-RU" sz="1400" b="1" spc="-1" dirty="0" err="1" smtClean="0">
                <a:solidFill>
                  <a:srgbClr val="000000"/>
                </a:solidFill>
                <a:latin typeface="Century Schoolbook"/>
              </a:rPr>
              <a:t>Усть</a:t>
            </a:r>
            <a:r>
              <a:rPr lang="ru-RU" sz="1400" b="1" spc="-1" dirty="0" smtClean="0">
                <a:solidFill>
                  <a:srgbClr val="000000"/>
                </a:solidFill>
                <a:latin typeface="Century Schoolbook"/>
              </a:rPr>
              <a:t> </a:t>
            </a:r>
            <a:r>
              <a:rPr lang="ru-RU" sz="1400" b="1" spc="-1" dirty="0">
                <a:solidFill>
                  <a:srgbClr val="000000"/>
                </a:solidFill>
                <a:latin typeface="Century Schoolbook"/>
              </a:rPr>
              <a:t>– </a:t>
            </a:r>
            <a:r>
              <a:rPr lang="ru-RU" sz="1400" b="1" spc="-1" dirty="0" smtClean="0">
                <a:solidFill>
                  <a:srgbClr val="000000"/>
                </a:solidFill>
                <a:latin typeface="Century Schoolbook"/>
              </a:rPr>
              <a:t>Кокса - 1 СМСП на сумму 3,6 </a:t>
            </a:r>
            <a:r>
              <a:rPr lang="ru-RU" sz="1400" b="1" spc="-1" dirty="0" err="1" smtClean="0">
                <a:solidFill>
                  <a:srgbClr val="000000"/>
                </a:solidFill>
                <a:latin typeface="Century Schoolbook"/>
              </a:rPr>
              <a:t>м.р</a:t>
            </a:r>
            <a:r>
              <a:rPr lang="ru-RU" sz="1400" b="1" spc="-1" dirty="0" smtClean="0">
                <a:solidFill>
                  <a:srgbClr val="000000"/>
                </a:solidFill>
                <a:latin typeface="Century Schoolbook"/>
              </a:rPr>
              <a:t>.</a:t>
            </a:r>
            <a:endParaRPr lang="ru-RU" sz="1400" b="1" spc="-1" dirty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Скругленный прямоугольник 36"/>
          <p:cNvSpPr/>
          <p:nvPr/>
        </p:nvSpPr>
        <p:spPr>
          <a:xfrm>
            <a:off x="6411600" y="3437658"/>
            <a:ext cx="2732400" cy="219902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</a:rPr>
              <a:t>В 2022 г.:</a:t>
            </a:r>
          </a:p>
          <a:p>
            <a:pPr lvl="0"/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400" b="1" spc="-1" dirty="0" smtClean="0">
                <a:solidFill>
                  <a:srgbClr val="000000"/>
                </a:solidFill>
                <a:latin typeface="Century Schoolbook"/>
              </a:rPr>
              <a:t>Онгудай – 4 СМСП на сумму 2,7 </a:t>
            </a:r>
            <a:r>
              <a:rPr lang="ru-RU" sz="1400" b="1" spc="-1" dirty="0" err="1" smtClean="0">
                <a:solidFill>
                  <a:srgbClr val="000000"/>
                </a:solidFill>
                <a:latin typeface="Century Schoolbook"/>
              </a:rPr>
              <a:t>м.р</a:t>
            </a:r>
            <a:r>
              <a:rPr lang="ru-RU" sz="1400" b="1" spc="-1" dirty="0" smtClean="0">
                <a:solidFill>
                  <a:srgbClr val="000000"/>
                </a:solidFill>
                <a:latin typeface="Century Schoolbook"/>
              </a:rPr>
              <a:t>.;</a:t>
            </a:r>
          </a:p>
          <a:p>
            <a:pPr lvl="0"/>
            <a:endParaRPr lang="ru-RU" sz="1400" b="1" spc="-1" dirty="0" smtClean="0">
              <a:solidFill>
                <a:srgbClr val="000000"/>
              </a:solidFill>
              <a:latin typeface="Century Schoolbook"/>
            </a:endParaRPr>
          </a:p>
          <a:p>
            <a:pPr lvl="0"/>
            <a:r>
              <a:rPr lang="ru-RU" sz="1400" b="1" spc="-1" dirty="0" err="1" smtClean="0">
                <a:solidFill>
                  <a:srgbClr val="000000"/>
                </a:solidFill>
                <a:latin typeface="Century Schoolbook"/>
              </a:rPr>
              <a:t>Усть</a:t>
            </a:r>
            <a:r>
              <a:rPr lang="ru-RU" sz="1400" b="1" spc="-1" dirty="0" smtClean="0">
                <a:solidFill>
                  <a:srgbClr val="000000"/>
                </a:solidFill>
                <a:latin typeface="Century Schoolbook"/>
              </a:rPr>
              <a:t> –Кан – 3 СМСП на сумму 6,0 </a:t>
            </a:r>
            <a:r>
              <a:rPr lang="ru-RU" sz="1400" b="1" spc="-1" dirty="0" err="1" smtClean="0">
                <a:solidFill>
                  <a:srgbClr val="000000"/>
                </a:solidFill>
                <a:latin typeface="Century Schoolbook"/>
              </a:rPr>
              <a:t>м.р</a:t>
            </a:r>
            <a:r>
              <a:rPr lang="ru-RU" sz="1400" b="1" spc="-1" dirty="0" smtClean="0">
                <a:solidFill>
                  <a:srgbClr val="000000"/>
                </a:solidFill>
                <a:latin typeface="Century Schoolbook"/>
              </a:rPr>
              <a:t>.;</a:t>
            </a:r>
          </a:p>
          <a:p>
            <a:pPr lvl="0"/>
            <a:endParaRPr lang="ru-RU" sz="1400" b="1" spc="-1" dirty="0" smtClean="0">
              <a:solidFill>
                <a:srgbClr val="000000"/>
              </a:solidFill>
              <a:latin typeface="Century Schoolbook"/>
            </a:endParaRPr>
          </a:p>
          <a:p>
            <a:pPr lvl="0"/>
            <a:r>
              <a:rPr lang="ru-RU" sz="1400" b="1" spc="-1" dirty="0" err="1" smtClean="0">
                <a:solidFill>
                  <a:srgbClr val="000000"/>
                </a:solidFill>
                <a:latin typeface="Century Schoolbook"/>
              </a:rPr>
              <a:t>Усть</a:t>
            </a:r>
            <a:r>
              <a:rPr lang="ru-RU" sz="1400" b="1" spc="-1" dirty="0" smtClean="0">
                <a:solidFill>
                  <a:srgbClr val="000000"/>
                </a:solidFill>
                <a:latin typeface="Century Schoolbook"/>
              </a:rPr>
              <a:t> – Кокса – 20 СМСП – 2,2 </a:t>
            </a:r>
            <a:r>
              <a:rPr lang="ru-RU" sz="1400" b="1" spc="-1" dirty="0" err="1" smtClean="0">
                <a:solidFill>
                  <a:srgbClr val="000000"/>
                </a:solidFill>
                <a:latin typeface="Century Schoolbook"/>
              </a:rPr>
              <a:t>м.р</a:t>
            </a:r>
            <a:r>
              <a:rPr lang="ru-RU" sz="1400" b="1" spc="-1" dirty="0" smtClean="0">
                <a:solidFill>
                  <a:srgbClr val="000000"/>
                </a:solidFill>
                <a:latin typeface="Century Schoolbook"/>
              </a:rPr>
              <a:t>.</a:t>
            </a:r>
            <a:endParaRPr lang="ru-RU" sz="1400" b="1" spc="-1" dirty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/>
          <p:cNvPicPr/>
          <p:nvPr/>
        </p:nvPicPr>
        <p:blipFill>
          <a:blip r:embed="rId2"/>
          <a:stretch/>
        </p:blipFill>
        <p:spPr>
          <a:xfrm>
            <a:off x="7514640" y="2160"/>
            <a:ext cx="1220040" cy="895680"/>
          </a:xfrm>
          <a:prstGeom prst="rect">
            <a:avLst/>
          </a:prstGeom>
          <a:ln w="0">
            <a:noFill/>
          </a:ln>
        </p:spPr>
      </p:pic>
      <p:pic>
        <p:nvPicPr>
          <p:cNvPr id="530" name="Picture 24"/>
          <p:cNvPicPr/>
          <p:nvPr/>
        </p:nvPicPr>
        <p:blipFill>
          <a:blip r:embed="rId3"/>
          <a:stretch/>
        </p:blipFill>
        <p:spPr>
          <a:xfrm>
            <a:off x="6672960" y="180000"/>
            <a:ext cx="719280" cy="715680"/>
          </a:xfrm>
          <a:prstGeom prst="rect">
            <a:avLst/>
          </a:prstGeom>
          <a:ln w="0">
            <a:noFill/>
          </a:ln>
        </p:spPr>
      </p:pic>
      <p:sp>
        <p:nvSpPr>
          <p:cNvPr id="531" name="Скругленный прямоугольник 9"/>
          <p:cNvSpPr/>
          <p:nvPr/>
        </p:nvSpPr>
        <p:spPr>
          <a:xfrm>
            <a:off x="1275120" y="155880"/>
            <a:ext cx="5397840" cy="7178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   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Гранты социальным предприятиям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Скругленный прямоугольник 75"/>
          <p:cNvSpPr/>
          <p:nvPr/>
        </p:nvSpPr>
        <p:spPr>
          <a:xfrm>
            <a:off x="227057" y="3461274"/>
            <a:ext cx="4315338" cy="275695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Грант в размере от 100 до 500 тыс. рублей  на</a:t>
            </a: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: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аренда и ремонт нежилого помещения;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аренда и приобретение оборудования;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технологическое присоединение к объектам инженерной инфраструктуры;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оплата коммунальных услуг, электроснабжения, связи;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приобретение основных средств;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приобретение расходных материалов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3" name="Рисунок 532"/>
          <p:cNvPicPr/>
          <p:nvPr/>
        </p:nvPicPr>
        <p:blipFill>
          <a:blip r:embed="rId4"/>
          <a:stretch/>
        </p:blipFill>
        <p:spPr>
          <a:xfrm>
            <a:off x="5157216" y="966366"/>
            <a:ext cx="3274704" cy="2494908"/>
          </a:xfrm>
          <a:prstGeom prst="rect">
            <a:avLst/>
          </a:prstGeom>
          <a:ln w="0">
            <a:noFill/>
          </a:ln>
        </p:spPr>
      </p:pic>
      <p:pic>
        <p:nvPicPr>
          <p:cNvPr id="534" name="Рисунок 533"/>
          <p:cNvPicPr/>
          <p:nvPr/>
        </p:nvPicPr>
        <p:blipFill>
          <a:blip r:embed="rId5"/>
          <a:stretch/>
        </p:blipFill>
        <p:spPr>
          <a:xfrm>
            <a:off x="4916471" y="3383280"/>
            <a:ext cx="3300120" cy="3555936"/>
          </a:xfrm>
          <a:prstGeom prst="rect">
            <a:avLst/>
          </a:prstGeom>
          <a:ln w="0">
            <a:noFill/>
          </a:ln>
        </p:spPr>
      </p:pic>
      <p:pic>
        <p:nvPicPr>
          <p:cNvPr id="535" name="Рисунок 534"/>
          <p:cNvPicPr/>
          <p:nvPr/>
        </p:nvPicPr>
        <p:blipFill>
          <a:blip r:embed="rId6"/>
          <a:stretch/>
        </p:blipFill>
        <p:spPr>
          <a:xfrm>
            <a:off x="4783140" y="434628"/>
            <a:ext cx="4498920" cy="31521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F81F2760-C46B-4965-865A-AB87608739EC}" type="slidenum">
              <a:t>16</a:t>
            </a:fld>
            <a:endParaRPr/>
          </a:p>
        </p:txBody>
      </p:sp>
      <p:sp>
        <p:nvSpPr>
          <p:cNvPr id="12" name="Скругленный прямоугольник 9"/>
          <p:cNvSpPr/>
          <p:nvPr/>
        </p:nvSpPr>
        <p:spPr>
          <a:xfrm>
            <a:off x="194909" y="1056600"/>
            <a:ext cx="4382428" cy="224438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   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1" strike="noStrike" spc="-1" dirty="0" smtClean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000" b="1" strike="noStrike" spc="-1" dirty="0" smtClean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000" b="1" spc="-1" dirty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В 2022 г. грант получили: </a:t>
            </a:r>
          </a:p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МО «</a:t>
            </a:r>
            <a:r>
              <a:rPr lang="ru-RU" b="1" strike="noStrike" spc="-1" dirty="0" err="1" smtClean="0">
                <a:solidFill>
                  <a:srgbClr val="000000"/>
                </a:solidFill>
                <a:latin typeface="Century Schoolbook"/>
                <a:ea typeface="DejaVu Sans"/>
              </a:rPr>
              <a:t>Онгудайский</a:t>
            </a:r>
            <a:r>
              <a:rPr lang="ru-RU" b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 район» </a:t>
            </a:r>
          </a:p>
          <a:p>
            <a:pPr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2 ИП -  1,0 </a:t>
            </a:r>
            <a:r>
              <a:rPr lang="ru-RU" b="1" strike="noStrike" spc="-1" dirty="0" err="1" smtClean="0">
                <a:solidFill>
                  <a:srgbClr val="000000"/>
                </a:solidFill>
                <a:latin typeface="Century Schoolbook"/>
                <a:ea typeface="DejaVu Sans"/>
              </a:rPr>
              <a:t>млн.руб</a:t>
            </a:r>
            <a:r>
              <a:rPr lang="ru-RU" b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.;</a:t>
            </a:r>
          </a:p>
          <a:p>
            <a:pPr>
              <a:lnSpc>
                <a:spcPct val="100000"/>
              </a:lnSpc>
            </a:pPr>
            <a:endParaRPr lang="ru-RU" b="1" strike="noStrike" spc="-1" dirty="0" smtClean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МО «</a:t>
            </a:r>
            <a:r>
              <a:rPr lang="ru-RU" b="1" spc="-1" dirty="0" err="1" smtClean="0">
                <a:solidFill>
                  <a:srgbClr val="000000"/>
                </a:solidFill>
                <a:latin typeface="Century Schoolbook"/>
                <a:ea typeface="DejaVu Sans"/>
              </a:rPr>
              <a:t>Усть</a:t>
            </a:r>
            <a:r>
              <a:rPr lang="ru-RU" b="1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 – </a:t>
            </a:r>
            <a:r>
              <a:rPr lang="ru-RU" b="1" spc="-1" dirty="0" err="1" smtClean="0">
                <a:solidFill>
                  <a:srgbClr val="000000"/>
                </a:solidFill>
                <a:latin typeface="Century Schoolbook"/>
                <a:ea typeface="DejaVu Sans"/>
              </a:rPr>
              <a:t>Канский</a:t>
            </a:r>
            <a:r>
              <a:rPr lang="ru-RU" b="1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 район»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4 ИП – 1,8 млн. руб.</a:t>
            </a:r>
            <a:endParaRPr lang="ru-RU" b="1" strike="noStrike" spc="-1" dirty="0" smtClean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000" b="1" strike="noStrike" spc="-1" dirty="0" smtClean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000" b="1" spc="-1" dirty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00000"/>
              </a:lnSpc>
            </a:pPr>
            <a:endParaRPr lang="ru-RU" sz="2000" b="1" strike="noStrike" spc="-1" dirty="0" smtClean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00000"/>
              </a:lnSpc>
            </a:pPr>
            <a:endParaRPr lang="ru-RU" sz="2000" b="1" spc="-1" dirty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Picture 10"/>
          <p:cNvPicPr/>
          <p:nvPr/>
        </p:nvPicPr>
        <p:blipFill>
          <a:blip r:embed="rId2"/>
          <a:stretch/>
        </p:blipFill>
        <p:spPr>
          <a:xfrm>
            <a:off x="6623028" y="107758"/>
            <a:ext cx="1169640" cy="822600"/>
          </a:xfrm>
          <a:prstGeom prst="rect">
            <a:avLst/>
          </a:prstGeom>
          <a:ln w="0">
            <a:noFill/>
          </a:ln>
        </p:spPr>
      </p:pic>
      <p:pic>
        <p:nvPicPr>
          <p:cNvPr id="538" name="Picture 19"/>
          <p:cNvPicPr/>
          <p:nvPr/>
        </p:nvPicPr>
        <p:blipFill>
          <a:blip r:embed="rId3"/>
          <a:stretch/>
        </p:blipFill>
        <p:spPr>
          <a:xfrm>
            <a:off x="7927848" y="106961"/>
            <a:ext cx="824400" cy="825480"/>
          </a:xfrm>
          <a:prstGeom prst="rect">
            <a:avLst/>
          </a:prstGeom>
          <a:ln w="0">
            <a:noFill/>
          </a:ln>
        </p:spPr>
      </p:pic>
      <p:sp>
        <p:nvSpPr>
          <p:cNvPr id="540" name="Прямоугольник 4"/>
          <p:cNvSpPr/>
          <p:nvPr/>
        </p:nvSpPr>
        <p:spPr>
          <a:xfrm>
            <a:off x="1598517" y="278201"/>
            <a:ext cx="5561280" cy="3669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b="1" strike="noStrike" spc="-1" dirty="0" smtClean="0">
                <a:latin typeface="Times New Roman"/>
                <a:ea typeface="Calibri"/>
              </a:rPr>
              <a:t>ПРОМЫШЛЕННЫЕ ПЛОЩАДКИ</a:t>
            </a:r>
            <a:endParaRPr lang="ru-RU" b="1" strike="noStrike" spc="-1" dirty="0">
              <a:latin typeface="Arial"/>
            </a:endParaRPr>
          </a:p>
        </p:txBody>
      </p:sp>
      <p:sp>
        <p:nvSpPr>
          <p:cNvPr id="541" name="Скругленный прямоугольник 49"/>
          <p:cNvSpPr/>
          <p:nvPr/>
        </p:nvSpPr>
        <p:spPr>
          <a:xfrm>
            <a:off x="5177232" y="3843194"/>
            <a:ext cx="3445560" cy="188095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Объем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Calibri"/>
              </a:rPr>
              <a:t>софинансирования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  для хозяйствующих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Calibri"/>
              </a:rPr>
              <a:t>субъектов–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40%, а в последующие годы реализации проекта  - до 60%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3" name="Рисунок 542"/>
          <p:cNvPicPr/>
          <p:nvPr/>
        </p:nvPicPr>
        <p:blipFill>
          <a:blip r:embed="rId4"/>
          <a:stretch/>
        </p:blipFill>
        <p:spPr>
          <a:xfrm>
            <a:off x="600237" y="930358"/>
            <a:ext cx="3778920" cy="2270042"/>
          </a:xfrm>
          <a:prstGeom prst="rect">
            <a:avLst/>
          </a:prstGeom>
          <a:ln w="0">
            <a:noFill/>
          </a:ln>
        </p:spPr>
      </p:pic>
      <p:pic>
        <p:nvPicPr>
          <p:cNvPr id="544" name="Рисунок 543"/>
          <p:cNvPicPr/>
          <p:nvPr/>
        </p:nvPicPr>
        <p:blipFill>
          <a:blip r:embed="rId5"/>
          <a:stretch/>
        </p:blipFill>
        <p:spPr>
          <a:xfrm>
            <a:off x="4418200" y="5001768"/>
            <a:ext cx="3664575" cy="1618488"/>
          </a:xfrm>
          <a:prstGeom prst="rect">
            <a:avLst/>
          </a:prstGeom>
          <a:ln w="0">
            <a:noFill/>
          </a:ln>
        </p:spPr>
      </p:pic>
      <p:sp>
        <p:nvSpPr>
          <p:cNvPr id="545" name="Скругленный прямоугольник 46"/>
          <p:cNvSpPr/>
          <p:nvPr/>
        </p:nvSpPr>
        <p:spPr>
          <a:xfrm>
            <a:off x="4517136" y="998392"/>
            <a:ext cx="4105656" cy="25494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Создано 6 </a:t>
            </a:r>
            <a:r>
              <a:rPr lang="ru-RU" sz="1400" b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промплощадок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МО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«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Чойский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район»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ИП Михайлову М.В. переработка древесины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ИП ГКФХ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Залогиной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Н.Е.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, и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СПЗПК «Подворье»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переработка молочной продукции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ИП ГКФХ Сивцеву А.М.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переработка мясной продукции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МО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«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Майминский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район»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az-Cyrl-AZ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ООО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«</a:t>
            </a:r>
            <a:r>
              <a:rPr lang="az-Cyrl-AZ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Нарине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r>
              <a:rPr lang="az-Cyrl-AZ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производство Бадов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5" y="3328416"/>
            <a:ext cx="3439195" cy="2889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целях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создания хозяйствующими субъектами индустриальных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(промышленных) парков, промышленных технопарков и промышленных площадок в Республике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Алтай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71820" y="1196752"/>
          <a:ext cx="8219256" cy="533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5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Подтверждающие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1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азработка проектной документации, выполнение инженерных изысканий, получение положительного заключения государственной (негосударственной) экспертизы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1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копия договора на разработку проектной документации</a:t>
                      </a:r>
                    </a:p>
                    <a:p>
                      <a:pPr marL="0" indent="-171450" algn="just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kern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копия договора на проведение государственной экспертизы проектной документации и результатов инженерных изысканий и (или) на проведение достоверности сметной стоимости объектов инфраструктуры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Создание объектов инфраструктуры индустриальных (промышленных) парков, промышленных технопарков, промышленных площадок (создание и (или) реконструкция систем водо-, тепло-, газо- и электроснабжения, канализации, очистных сооружений</a:t>
                      </a:r>
                      <a:endParaRPr kumimoji="0" lang="en-US" sz="1100" kern="12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171450" algn="just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kern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документы об утверждении проектной документации</a:t>
                      </a:r>
                    </a:p>
                    <a:p>
                      <a:pPr marL="0" indent="-171450" algn="just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kern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копия положительного заключения государственной экспертизы проектной документации и заключения о достоверности определения сметной стоимости строительства, реконструкции, капитального ремонта объектов инфраструктуры</a:t>
                      </a:r>
                    </a:p>
                    <a:p>
                      <a:pPr marL="0" indent="-171450" algn="just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kern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копию сводных сметных расчетов стоимости строительства (реконструкции) объектов инфраструктуры;</a:t>
                      </a:r>
                    </a:p>
                    <a:p>
                      <a:pPr marL="0" indent="-171450" algn="just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kern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копия разрешения на строительство объекта капитального строительства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799">
                <a:tc>
                  <a:txBody>
                    <a:bodyPr/>
                    <a:lstStyle/>
                    <a:p>
                      <a:pPr algn="just"/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</a:rPr>
                        <a:t>3. Внесение платы за технологическое присоединение объектов инфраструктуры индустриальных (промышленных) парков, промышленных технопарков, промышленных площадок к инженерным сетям и коммуникациям общего пользования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</a:rPr>
                        <a:t>копия договора на выполнение работ (услуг) по технологическому присоединению к инженерным сетям: электроснабжения, газоснабжения, водоснабжения и водоотведения, с предоставлением соответствующих приложений к указанному договору;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Подготовка документации по планировке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смета (расчет) на выполнение работ (услуг) по планировке территории, с предоставлением соответствующих приложений к указанному договору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Приобретение технологического, инженерного, производственного оборудования</a:t>
                      </a:r>
                      <a:endParaRPr kumimoji="0" lang="ru-RU" sz="1100" kern="1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смета (расчет) на приобретение технологического, инженерного, производственного оборудования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21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Создание индустриальных (промышленных) парков, промышленных технопарков, промышленных площадок</a:t>
                      </a:r>
                      <a:endParaRPr lang="ru-RU" sz="11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</a:rPr>
                        <a:t>документы об утверждении проектной документации, разработанные в соответствии с федеральным законодательством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1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idx="4294967295"/>
          </p:nvPr>
        </p:nvSpPr>
        <p:spPr>
          <a:xfrm>
            <a:off x="251280" y="1080000"/>
            <a:ext cx="8205120" cy="536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8000"/>
          </a:bodyPr>
          <a:lstStyle/>
          <a:p>
            <a:pPr marL="228600" indent="0">
              <a:lnSpc>
                <a:spcPct val="15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Минэкономразвития Республики Алтай 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тел.: 8 (388-22) 2-55-       38 (с 9:00 до 18:00), </a:t>
            </a:r>
            <a:r>
              <a:rPr lang="en-US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2"/>
              </a:rPr>
              <a:t>okr</a:t>
            </a:r>
            <a:r>
              <a:rPr lang="ru-RU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2"/>
              </a:rPr>
              <a:t>@</a:t>
            </a:r>
            <a:r>
              <a:rPr lang="en-US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2"/>
              </a:rPr>
              <a:t>mineco04</a:t>
            </a:r>
            <a:r>
              <a:rPr lang="ru-RU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2"/>
              </a:rPr>
              <a:t>.ru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; сайт </a:t>
            </a:r>
            <a:r>
              <a:rPr lang="en-US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3"/>
              </a:rPr>
              <a:t>https://</a:t>
            </a:r>
            <a:r>
              <a:rPr lang="ru-RU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3"/>
              </a:rPr>
              <a:t>минэко04.рф/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4"/>
              </a:rPr>
              <a:t>https://t.me/tupikinvv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https://vk.com/public_mineco04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Центр Мой бизнес тел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.: 8 (983) 580-03-81 (круглосуточно), 8 (388-22) 4-72-41 (с 9:00 до 18:00), </a:t>
            </a:r>
            <a:r>
              <a:rPr lang="en-US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5"/>
              </a:rPr>
              <a:t>B</a:t>
            </a:r>
            <a:r>
              <a:rPr lang="ru-RU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5"/>
              </a:rPr>
              <a:t>inkra@yandex.ru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;  сайт   </a:t>
            </a:r>
            <a:r>
              <a:rPr lang="en-US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6"/>
              </a:rPr>
              <a:t>https://</a:t>
            </a:r>
            <a:r>
              <a:rPr lang="ru-RU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6"/>
              </a:rPr>
              <a:t>мойбизнес04.рф/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1001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Фонд поддержки малого и среднего предпринимательства РА 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тел.: 8 (983) 052-01-91, (388-22) 4-72-21 (с 9:00 до 18:00), </a:t>
            </a:r>
            <a:r>
              <a:rPr lang="en-US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7"/>
              </a:rPr>
              <a:t>fond-ra@yandex.ru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;  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1001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Гарантийный фонд Республики Алтай 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тел.: 8 (388-22) 2-05-49 (с 9:00 до 18:00), fond-04@yandex.ru;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1001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Центр поддержки экспорта Республики Алтай 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    тел.: 8-800-2500-128 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(с 9:00 до 18:00), centex.04@yandex.ru;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Подробнее о мерах государственной поддержки малого бизнеса</a:t>
            </a:r>
            <a:r>
              <a:rPr lang="en-US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 граждан на сайте </a:t>
            </a:r>
            <a:r>
              <a:rPr lang="en-US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8"/>
              </a:rPr>
              <a:t>https://</a:t>
            </a:r>
            <a:r>
              <a:rPr lang="ru-RU" sz="2200" b="0" u="sng" strike="noStrike" spc="-1">
                <a:solidFill>
                  <a:srgbClr val="D2611C"/>
                </a:solidFill>
                <a:uFillTx/>
                <a:latin typeface="Times New Roman"/>
                <a:ea typeface="DejaVu Sans"/>
                <a:hlinkClick r:id="rId8"/>
              </a:rPr>
              <a:t>объясняем.рф/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7" name="Picture 2"/>
          <p:cNvPicPr/>
          <p:nvPr/>
        </p:nvPicPr>
        <p:blipFill>
          <a:blip r:embed="rId9"/>
          <a:stretch/>
        </p:blipFill>
        <p:spPr>
          <a:xfrm>
            <a:off x="6948360" y="122040"/>
            <a:ext cx="1220040" cy="895680"/>
          </a:xfrm>
          <a:prstGeom prst="rect">
            <a:avLst/>
          </a:prstGeom>
          <a:ln w="0">
            <a:noFill/>
          </a:ln>
        </p:spPr>
      </p:pic>
      <p:pic>
        <p:nvPicPr>
          <p:cNvPr id="548" name="Picture 3"/>
          <p:cNvPicPr/>
          <p:nvPr/>
        </p:nvPicPr>
        <p:blipFill>
          <a:blip r:embed="rId10"/>
          <a:stretch/>
        </p:blipFill>
        <p:spPr>
          <a:xfrm>
            <a:off x="5990400" y="223920"/>
            <a:ext cx="719280" cy="715680"/>
          </a:xfrm>
          <a:prstGeom prst="rect">
            <a:avLst/>
          </a:prstGeom>
          <a:ln w="0">
            <a:noFill/>
          </a:ln>
        </p:spPr>
      </p:pic>
      <p:sp>
        <p:nvSpPr>
          <p:cNvPr id="549" name="Прямоугольник 3"/>
          <p:cNvSpPr/>
          <p:nvPr/>
        </p:nvSpPr>
        <p:spPr>
          <a:xfrm>
            <a:off x="540000" y="540000"/>
            <a:ext cx="2257560" cy="454680"/>
          </a:xfrm>
          <a:prstGeom prst="rect">
            <a:avLst/>
          </a:prstGeom>
          <a:solidFill>
            <a:srgbClr val="FE8637"/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DejaVu Sans"/>
              </a:rPr>
              <a:t>Контакты</a:t>
            </a: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792797D-6CBB-4811-BDFC-A91B71AF5233}" type="slidenum">
              <a:rPr kumimoji="0" lang="ru-RU" sz="1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19</a:t>
            </a:fld>
            <a:endParaRPr kumimoji="0" lang="ru-RU" sz="1400" b="1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5461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3"/>
          <p:cNvSpPr/>
          <p:nvPr/>
        </p:nvSpPr>
        <p:spPr>
          <a:xfrm>
            <a:off x="1326960" y="241200"/>
            <a:ext cx="7183440" cy="166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28600"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2400" b="1" strike="noStrike" spc="-1" dirty="0" smtClean="0">
                <a:solidFill>
                  <a:srgbClr val="575F6D"/>
                </a:solidFill>
                <a:latin typeface="Century Schoolbook"/>
                <a:ea typeface="DejaVu Sans"/>
              </a:rPr>
              <a:t>Динамика СМСП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21" name="Диаграмма 2"/>
          <p:cNvGraphicFramePr/>
          <p:nvPr>
            <p:extLst>
              <p:ext uri="{D42A27DB-BD31-4B8C-83A1-F6EECF244321}">
                <p14:modId xmlns:p14="http://schemas.microsoft.com/office/powerpoint/2010/main" val="3139188185"/>
              </p:ext>
            </p:extLst>
          </p:nvPr>
        </p:nvGraphicFramePr>
        <p:xfrm>
          <a:off x="3858768" y="828540"/>
          <a:ext cx="5285232" cy="244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3" name="TextBox 3"/>
          <p:cNvSpPr/>
          <p:nvPr/>
        </p:nvSpPr>
        <p:spPr>
          <a:xfrm>
            <a:off x="1920313" y="3308545"/>
            <a:ext cx="5827680" cy="18913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Количество субъектов МСП на </a:t>
            </a:r>
            <a:r>
              <a:rPr lang="ru-RU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01.01.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2023 г. 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составило </a:t>
            </a:r>
            <a:r>
              <a:rPr lang="ru-RU" sz="18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8376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ед. из них: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 err="1">
                <a:solidFill>
                  <a:srgbClr val="000000"/>
                </a:solidFill>
                <a:latin typeface="Century Schoolbook"/>
                <a:ea typeface="DejaVu Sans"/>
              </a:rPr>
              <a:t>микропредприятия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– </a:t>
            </a:r>
            <a:r>
              <a:rPr lang="ru-RU" sz="18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8087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ед. или 96,5%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9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малые предприятия – </a:t>
            </a:r>
            <a:r>
              <a:rPr lang="ru-RU" sz="18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265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ед. или 3,2%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средние предприятия – </a:t>
            </a:r>
            <a:r>
              <a:rPr lang="ru-RU" sz="18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24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ед. или 0,3%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TextBox 4"/>
          <p:cNvSpPr/>
          <p:nvPr/>
        </p:nvSpPr>
        <p:spPr>
          <a:xfrm>
            <a:off x="2130552" y="5576832"/>
            <a:ext cx="6670656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МО «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Century Schoolbook"/>
                <a:ea typeface="DejaVu Sans"/>
              </a:rPr>
              <a:t>Онгудайский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 район»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535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СМСП (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6%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от РА);</a:t>
            </a:r>
          </a:p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Century Schoolbook"/>
              </a:rPr>
              <a:t>МО «</a:t>
            </a:r>
            <a:r>
              <a:rPr lang="ru-RU" spc="-1" dirty="0" err="1" smtClean="0">
                <a:solidFill>
                  <a:srgbClr val="000000"/>
                </a:solidFill>
                <a:latin typeface="Century Schoolbook"/>
              </a:rPr>
              <a:t>Усть</a:t>
            </a:r>
            <a:r>
              <a:rPr lang="ru-RU" spc="-1" dirty="0" smtClean="0">
                <a:solidFill>
                  <a:srgbClr val="000000"/>
                </a:solidFill>
                <a:latin typeface="Century Schoolbook"/>
              </a:rPr>
              <a:t> – </a:t>
            </a:r>
            <a:r>
              <a:rPr lang="ru-RU" spc="-1" dirty="0" err="1" smtClean="0">
                <a:solidFill>
                  <a:srgbClr val="000000"/>
                </a:solidFill>
                <a:latin typeface="Century Schoolbook"/>
              </a:rPr>
              <a:t>Канский</a:t>
            </a:r>
            <a:r>
              <a:rPr lang="ru-RU" spc="-1" dirty="0" smtClean="0">
                <a:solidFill>
                  <a:srgbClr val="000000"/>
                </a:solidFill>
                <a:latin typeface="Century Schoolbook"/>
              </a:rPr>
              <a:t> район» </a:t>
            </a:r>
            <a:r>
              <a:rPr lang="ru-RU" b="1" spc="-1" dirty="0" smtClean="0">
                <a:solidFill>
                  <a:srgbClr val="000000"/>
                </a:solidFill>
                <a:latin typeface="Century Schoolbook"/>
              </a:rPr>
              <a:t>555</a:t>
            </a:r>
            <a:r>
              <a:rPr lang="ru-RU" spc="-1" dirty="0" smtClean="0">
                <a:solidFill>
                  <a:srgbClr val="000000"/>
                </a:solidFill>
                <a:latin typeface="Century Schoolbook"/>
              </a:rPr>
              <a:t> СМСП (</a:t>
            </a:r>
            <a:r>
              <a:rPr lang="ru-RU" b="1" spc="-1" dirty="0" smtClean="0">
                <a:solidFill>
                  <a:srgbClr val="000000"/>
                </a:solidFill>
                <a:latin typeface="Century Schoolbook"/>
              </a:rPr>
              <a:t>6%</a:t>
            </a:r>
            <a:r>
              <a:rPr lang="ru-RU" spc="-1" dirty="0" smtClean="0">
                <a:solidFill>
                  <a:srgbClr val="000000"/>
                </a:solidFill>
                <a:latin typeface="Century Schoolbook"/>
              </a:rPr>
              <a:t> от РА);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Century Schoolbook"/>
              </a:rPr>
              <a:t>МО «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Century Schoolbook"/>
              </a:rPr>
              <a:t>Усть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entury Schoolbook"/>
              </a:rPr>
              <a:t> –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Century Schoolbook"/>
              </a:rPr>
              <a:t>Коксинский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entury Schoolbook"/>
              </a:rPr>
              <a:t> район»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entury Schoolbook"/>
              </a:rPr>
              <a:t>501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entury Schoolbook"/>
              </a:rPr>
              <a:t> СМСП (6% от РА)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2" y="0"/>
            <a:ext cx="1700931" cy="1944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 idx="4294967295"/>
          </p:nvPr>
        </p:nvSpPr>
        <p:spPr>
          <a:xfrm>
            <a:off x="4572000" y="404640"/>
            <a:ext cx="4316400" cy="222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ubTitle" idx="4294967295"/>
          </p:nvPr>
        </p:nvSpPr>
        <p:spPr>
          <a:xfrm>
            <a:off x="2267640" y="3213000"/>
            <a:ext cx="6168240" cy="24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575F6D"/>
                </a:solidFill>
                <a:latin typeface="Century Schoolbook"/>
                <a:ea typeface="DejaVu Sans"/>
              </a:rPr>
              <a:t>ГОСУДАРСТВЕННЫЕ МЕРЫ ПОДДЕРЖКИ БИЗНЕСА В 2023 ГОДУ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7" name="Picture 2" descr="C:\Users\Минэкономразвития РА\Desktop\мои\b10e2e96e6fdb4997f63625d57689fd8.jpg"/>
          <p:cNvPicPr/>
          <p:nvPr/>
        </p:nvPicPr>
        <p:blipFill>
          <a:blip r:embed="rId2"/>
          <a:srcRect b="21876"/>
          <a:stretch/>
        </p:blipFill>
        <p:spPr>
          <a:xfrm>
            <a:off x="4572000" y="332640"/>
            <a:ext cx="4316400" cy="2300400"/>
          </a:xfrm>
          <a:prstGeom prst="rect">
            <a:avLst/>
          </a:prstGeom>
          <a:ln w="0">
            <a:noFill/>
          </a:ln>
        </p:spPr>
      </p:pic>
      <p:pic>
        <p:nvPicPr>
          <p:cNvPr id="418" name="Picture 2"/>
          <p:cNvPicPr/>
          <p:nvPr/>
        </p:nvPicPr>
        <p:blipFill>
          <a:blip r:embed="rId3"/>
          <a:stretch/>
        </p:blipFill>
        <p:spPr>
          <a:xfrm>
            <a:off x="3564000" y="4822200"/>
            <a:ext cx="1364040" cy="1366200"/>
          </a:xfrm>
          <a:prstGeom prst="rect">
            <a:avLst/>
          </a:prstGeom>
          <a:ln w="0">
            <a:noFill/>
          </a:ln>
        </p:spPr>
      </p:pic>
      <p:pic>
        <p:nvPicPr>
          <p:cNvPr id="419" name="Picture 2"/>
          <p:cNvPicPr/>
          <p:nvPr/>
        </p:nvPicPr>
        <p:blipFill>
          <a:blip r:embed="rId4"/>
          <a:stretch/>
        </p:blipFill>
        <p:spPr>
          <a:xfrm>
            <a:off x="5940000" y="4822200"/>
            <a:ext cx="1347840" cy="13377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6" y="332640"/>
            <a:ext cx="3190700" cy="22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5" name="Диаграмма 4"/>
          <p:cNvGraphicFramePr/>
          <p:nvPr>
            <p:extLst>
              <p:ext uri="{D42A27DB-BD31-4B8C-83A1-F6EECF244321}">
                <p14:modId xmlns:p14="http://schemas.microsoft.com/office/powerpoint/2010/main" val="1076738127"/>
              </p:ext>
            </p:extLst>
          </p:nvPr>
        </p:nvGraphicFramePr>
        <p:xfrm>
          <a:off x="5047200" y="960120"/>
          <a:ext cx="4096080" cy="293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7" name="PlaceHolder 4"/>
          <p:cNvSpPr/>
          <p:nvPr/>
        </p:nvSpPr>
        <p:spPr>
          <a:xfrm>
            <a:off x="1326960" y="241200"/>
            <a:ext cx="7183440" cy="86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28600"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2400" b="1" strike="noStrike" spc="-1" dirty="0" smtClean="0">
                <a:solidFill>
                  <a:srgbClr val="575F6D"/>
                </a:solidFill>
                <a:latin typeface="Century Schoolbook"/>
                <a:ea typeface="DejaVu Sans"/>
              </a:rPr>
              <a:t>Динамика самозанятых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TextBox 1"/>
          <p:cNvSpPr/>
          <p:nvPr/>
        </p:nvSpPr>
        <p:spPr>
          <a:xfrm>
            <a:off x="1503720" y="2163694"/>
            <a:ext cx="3543480" cy="33533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/>
              <a:t>На начало 2023 г. </a:t>
            </a:r>
          </a:p>
          <a:p>
            <a:pPr>
              <a:lnSpc>
                <a:spcPct val="100000"/>
              </a:lnSpc>
            </a:pPr>
            <a:endParaRPr lang="ru-RU" b="1" dirty="0" smtClean="0"/>
          </a:p>
          <a:p>
            <a:pPr>
              <a:lnSpc>
                <a:spcPct val="100000"/>
              </a:lnSpc>
            </a:pPr>
            <a:r>
              <a:rPr lang="ru-RU" b="1" dirty="0" smtClean="0"/>
              <a:t>МО «</a:t>
            </a:r>
            <a:r>
              <a:rPr lang="ru-RU" b="1" dirty="0" err="1" smtClean="0"/>
              <a:t>Онгудайский</a:t>
            </a:r>
            <a:r>
              <a:rPr lang="ru-RU" b="1" dirty="0" smtClean="0"/>
              <a:t> район» - </a:t>
            </a:r>
            <a:r>
              <a:rPr b="1" dirty="0"/>
              <a:t/>
            </a:r>
            <a:br>
              <a:rPr b="1" dirty="0"/>
            </a:br>
            <a:r>
              <a:rPr lang="ru-RU" b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518 чел. (6% от РА);</a:t>
            </a:r>
          </a:p>
          <a:p>
            <a:pPr>
              <a:lnSpc>
                <a:spcPct val="100000"/>
              </a:lnSpc>
            </a:pPr>
            <a:endParaRPr lang="ru-RU" b="1" strike="noStrike" spc="-1" dirty="0" smtClean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latin typeface="Century Schoolbook"/>
              </a:rPr>
              <a:t>МО «</a:t>
            </a:r>
            <a:r>
              <a:rPr lang="ru-RU" b="1" spc="-1" dirty="0" err="1" smtClean="0">
                <a:solidFill>
                  <a:srgbClr val="000000"/>
                </a:solidFill>
                <a:latin typeface="Century Schoolbook"/>
              </a:rPr>
              <a:t>Усть</a:t>
            </a:r>
            <a:r>
              <a:rPr lang="ru-RU" b="1" spc="-1" dirty="0" smtClean="0">
                <a:solidFill>
                  <a:srgbClr val="000000"/>
                </a:solidFill>
                <a:latin typeface="Century Schoolbook"/>
              </a:rPr>
              <a:t> – </a:t>
            </a:r>
            <a:r>
              <a:rPr lang="ru-RU" b="1" spc="-1" dirty="0" err="1" smtClean="0">
                <a:solidFill>
                  <a:srgbClr val="000000"/>
                </a:solidFill>
                <a:latin typeface="Century Schoolbook"/>
              </a:rPr>
              <a:t>Канский</a:t>
            </a:r>
            <a:r>
              <a:rPr lang="ru-RU" b="1" spc="-1" dirty="0" smtClean="0">
                <a:solidFill>
                  <a:srgbClr val="000000"/>
                </a:solidFill>
                <a:latin typeface="Century Schoolbook"/>
              </a:rPr>
              <a:t> район» – 462 (5% от РА);</a:t>
            </a:r>
          </a:p>
          <a:p>
            <a:pPr>
              <a:lnSpc>
                <a:spcPct val="100000"/>
              </a:lnSpc>
            </a:pPr>
            <a:endParaRPr lang="ru-RU" b="1" spc="-1" dirty="0" smtClean="0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latin typeface="Century Schoolbook"/>
              </a:rPr>
              <a:t>МО «</a:t>
            </a:r>
            <a:r>
              <a:rPr lang="ru-RU" b="1" spc="-1" dirty="0" err="1" smtClean="0">
                <a:solidFill>
                  <a:srgbClr val="000000"/>
                </a:solidFill>
                <a:latin typeface="Century Schoolbook"/>
              </a:rPr>
              <a:t>Усть</a:t>
            </a:r>
            <a:r>
              <a:rPr lang="ru-RU" b="1" spc="-1" dirty="0" smtClean="0">
                <a:solidFill>
                  <a:srgbClr val="000000"/>
                </a:solidFill>
                <a:latin typeface="Century Schoolbook"/>
              </a:rPr>
              <a:t> – </a:t>
            </a:r>
            <a:r>
              <a:rPr lang="ru-RU" b="1" spc="-1" dirty="0" err="1" smtClean="0">
                <a:solidFill>
                  <a:srgbClr val="000000"/>
                </a:solidFill>
                <a:latin typeface="Century Schoolbook"/>
              </a:rPr>
              <a:t>Коксинский</a:t>
            </a:r>
            <a:r>
              <a:rPr lang="ru-RU" b="1" spc="-1" dirty="0" smtClean="0">
                <a:solidFill>
                  <a:srgbClr val="000000"/>
                </a:solidFill>
                <a:latin typeface="Century Schoolbook"/>
              </a:rPr>
              <a:t> район» - 553 (6% от РА)</a:t>
            </a:r>
            <a:endParaRPr lang="ru-RU" b="1" spc="-1" dirty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 smtClean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9" name="Рисунок 6"/>
          <p:cNvPicPr/>
          <p:nvPr/>
        </p:nvPicPr>
        <p:blipFill>
          <a:blip r:embed="rId3"/>
          <a:stretch/>
        </p:blipFill>
        <p:spPr>
          <a:xfrm>
            <a:off x="4443984" y="4210920"/>
            <a:ext cx="3933576" cy="222516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34" y="0"/>
            <a:ext cx="1703851" cy="1941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Box 5"/>
          <p:cNvSpPr/>
          <p:nvPr/>
        </p:nvSpPr>
        <p:spPr>
          <a:xfrm>
            <a:off x="2743200" y="217883"/>
            <a:ext cx="5989320" cy="1014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В 2022 ГОДУ ГОСУДАРСТВЕННАЯ ПОДДЕРЖКА ОКАЗАНА </a:t>
            </a:r>
            <a:r>
              <a:rPr sz="1800" dirty="0"/>
              <a:t/>
            </a:r>
            <a:br>
              <a:rPr sz="1800" dirty="0"/>
            </a:br>
            <a:r>
              <a:rPr lang="ru-RU" sz="24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3877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СУБЪЕКТАМ МСП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TextBox 2"/>
          <p:cNvSpPr/>
          <p:nvPr/>
        </p:nvSpPr>
        <p:spPr>
          <a:xfrm>
            <a:off x="361980" y="2382624"/>
            <a:ext cx="4762440" cy="38303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ФИНАНСОВАЯ ПОДДЕРЖКА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–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2515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субъектам МСП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-1784,5 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млн.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рублей;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КОМПЛЕКСНАЯ ПОДДЕРЖКА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–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lang="ru-RU" b="1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1362</a:t>
            </a:r>
            <a:r>
              <a:rPr lang="ru-RU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субъектам МСП  (консультационная, образовательная, информационная, имущественная, инновационная поддержка).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2" name="Рисунок 8"/>
          <p:cNvPicPr/>
          <p:nvPr/>
        </p:nvPicPr>
        <p:blipFill>
          <a:blip r:embed="rId2"/>
          <a:stretch/>
        </p:blipFill>
        <p:spPr>
          <a:xfrm>
            <a:off x="5285232" y="2004480"/>
            <a:ext cx="3304008" cy="362988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33" y="179333"/>
            <a:ext cx="2532619" cy="1825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2898648" y="221040"/>
            <a:ext cx="5787072" cy="513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FFE7D7"/>
            </a:solidFill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ПО НАПРАВЛЕНИЯМ ДЕЯТЕЛЬНОСТИ: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34" name="Диаграмма 1"/>
          <p:cNvGraphicFramePr/>
          <p:nvPr>
            <p:extLst>
              <p:ext uri="{D42A27DB-BD31-4B8C-83A1-F6EECF244321}">
                <p14:modId xmlns:p14="http://schemas.microsoft.com/office/powerpoint/2010/main" val="3948648428"/>
              </p:ext>
            </p:extLst>
          </p:nvPr>
        </p:nvGraphicFramePr>
        <p:xfrm>
          <a:off x="1584000" y="2762568"/>
          <a:ext cx="6139800" cy="377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5" name="TextBox 6"/>
          <p:cNvSpPr/>
          <p:nvPr/>
        </p:nvSpPr>
        <p:spPr>
          <a:xfrm>
            <a:off x="340560" y="1014985"/>
            <a:ext cx="8626680" cy="27454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Минэкономразвития </a:t>
            </a:r>
            <a:r>
              <a:rPr lang="ru-RU" sz="17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РА - </a:t>
            </a:r>
            <a:r>
              <a:rPr lang="ru-RU" sz="20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94</a:t>
            </a:r>
            <a:r>
              <a:rPr lang="ru-RU" sz="17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субъектам МСП на общую сумму </a:t>
            </a:r>
            <a:r>
              <a:rPr lang="ru-RU" sz="18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302,8</a:t>
            </a:r>
            <a:r>
              <a:rPr lang="ru-RU" sz="17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млн. руб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.;</a:t>
            </a:r>
            <a:endParaRPr lang="ru-RU" sz="17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700" b="0" strike="noStrike" spc="-1" dirty="0" err="1">
                <a:solidFill>
                  <a:srgbClr val="000000"/>
                </a:solidFill>
                <a:latin typeface="Century Schoolbook"/>
                <a:ea typeface="DejaVu Sans"/>
              </a:rPr>
              <a:t>Минтуризма</a:t>
            </a:r>
            <a:r>
              <a:rPr lang="ru-RU" sz="17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РА - </a:t>
            </a:r>
            <a:r>
              <a:rPr lang="ru-RU" sz="20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36</a:t>
            </a:r>
            <a:r>
              <a:rPr lang="ru-RU" sz="17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субъектам МСП на общую сумму </a:t>
            </a:r>
            <a:r>
              <a:rPr lang="ru-RU" sz="18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273,3</a:t>
            </a:r>
            <a:r>
              <a:rPr lang="ru-RU" sz="17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млн. руб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.;</a:t>
            </a:r>
            <a:endParaRPr lang="ru-RU" sz="17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7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Минсельхоз РА - </a:t>
            </a:r>
            <a:r>
              <a:rPr lang="ru-RU" sz="20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1814</a:t>
            </a:r>
            <a:r>
              <a:rPr lang="ru-RU" sz="17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субъектам МСП на общую сумму </a:t>
            </a:r>
            <a:r>
              <a:rPr lang="ru-RU" sz="18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473,8</a:t>
            </a:r>
            <a:r>
              <a:rPr lang="ru-RU" sz="17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млн. руб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.;</a:t>
            </a:r>
          </a:p>
          <a:p>
            <a:pPr marL="285840" lvl="0" indent="-2858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700" spc="-1" dirty="0" smtClean="0">
                <a:solidFill>
                  <a:srgbClr val="000000"/>
                </a:solidFill>
                <a:latin typeface="Century Schoolbook"/>
              </a:rPr>
              <a:t>Минтруд РА - </a:t>
            </a:r>
            <a:r>
              <a:rPr lang="ru-RU" sz="1700" b="1" spc="-1" dirty="0" smtClean="0">
                <a:solidFill>
                  <a:srgbClr val="000000"/>
                </a:solidFill>
                <a:latin typeface="Century Schoolbook"/>
              </a:rPr>
              <a:t>755</a:t>
            </a:r>
            <a:r>
              <a:rPr lang="ru-RU" sz="1700" spc="-1" dirty="0" smtClean="0">
                <a:solidFill>
                  <a:srgbClr val="000000"/>
                </a:solidFill>
                <a:latin typeface="Century Schoolbook"/>
              </a:rPr>
              <a:t> граждан на </a:t>
            </a:r>
            <a:r>
              <a:rPr lang="ru-RU" sz="1700" spc="-1" dirty="0">
                <a:solidFill>
                  <a:srgbClr val="000000"/>
                </a:solidFill>
                <a:latin typeface="Century Schoolbook"/>
              </a:rPr>
              <a:t>общую сумму </a:t>
            </a:r>
            <a:r>
              <a:rPr lang="ru-RU" b="1" spc="-1" dirty="0" smtClean="0">
                <a:solidFill>
                  <a:srgbClr val="000000"/>
                </a:solidFill>
                <a:latin typeface="Century Schoolbook"/>
              </a:rPr>
              <a:t>188,6</a:t>
            </a:r>
            <a:r>
              <a:rPr lang="ru-RU" sz="1700" spc="-1" dirty="0" smtClean="0">
                <a:solidFill>
                  <a:srgbClr val="000000"/>
                </a:solidFill>
                <a:latin typeface="Century Schoolbook"/>
              </a:rPr>
              <a:t> </a:t>
            </a:r>
            <a:r>
              <a:rPr lang="ru-RU" sz="1700" spc="-1" dirty="0">
                <a:solidFill>
                  <a:srgbClr val="000000"/>
                </a:solidFill>
                <a:latin typeface="Century Schoolbook"/>
              </a:rPr>
              <a:t>млн. руб.;</a:t>
            </a: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endParaRPr lang="ru-RU" sz="17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0" y="0"/>
            <a:ext cx="2563477" cy="1216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4686840" cy="774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4" name="Picture 2"/>
          <p:cNvPicPr/>
          <p:nvPr/>
        </p:nvPicPr>
        <p:blipFill>
          <a:blip r:embed="rId2"/>
          <a:stretch/>
        </p:blipFill>
        <p:spPr>
          <a:xfrm>
            <a:off x="6292188" y="308516"/>
            <a:ext cx="1253880" cy="889920"/>
          </a:xfrm>
          <a:prstGeom prst="rect">
            <a:avLst/>
          </a:prstGeom>
          <a:ln w="0">
            <a:noFill/>
          </a:ln>
        </p:spPr>
      </p:pic>
      <p:pic>
        <p:nvPicPr>
          <p:cNvPr id="445" name="Picture 2"/>
          <p:cNvPicPr/>
          <p:nvPr/>
        </p:nvPicPr>
        <p:blipFill>
          <a:blip r:embed="rId3"/>
          <a:stretch/>
        </p:blipFill>
        <p:spPr>
          <a:xfrm>
            <a:off x="7684344" y="284832"/>
            <a:ext cx="821880" cy="822960"/>
          </a:xfrm>
          <a:prstGeom prst="rect">
            <a:avLst/>
          </a:prstGeom>
          <a:ln w="0">
            <a:noFill/>
          </a:ln>
        </p:spPr>
      </p:pic>
      <p:sp>
        <p:nvSpPr>
          <p:cNvPr id="446" name="Скругленный прямоугольник 7"/>
          <p:cNvSpPr/>
          <p:nvPr/>
        </p:nvSpPr>
        <p:spPr>
          <a:xfrm>
            <a:off x="1497384" y="365481"/>
            <a:ext cx="4720536" cy="9241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Century Schoolbook"/>
                <a:ea typeface="Times New Roman"/>
              </a:rPr>
              <a:t>Совмещенная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entury Schoolbook"/>
                <a:ea typeface="Times New Roman"/>
              </a:rPr>
              <a:t>программа льготного кредитования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Скругленный прямоугольник 10"/>
          <p:cNvSpPr/>
          <p:nvPr/>
        </p:nvSpPr>
        <p:spPr>
          <a:xfrm>
            <a:off x="2950740" y="1768365"/>
            <a:ext cx="3598920" cy="6184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Times New Roman"/>
              </a:rPr>
              <a:t>до 2,5% - для средних предприятий;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Times New Roman"/>
              </a:rPr>
              <a:t>до 4% - для малого и микробизнеса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Скругленный прямоугольник 11"/>
          <p:cNvSpPr/>
          <p:nvPr/>
        </p:nvSpPr>
        <p:spPr>
          <a:xfrm>
            <a:off x="2988900" y="3810600"/>
            <a:ext cx="3598560" cy="716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u="sng" strike="noStrike" spc="-1">
                <a:solidFill>
                  <a:srgbClr val="000000"/>
                </a:solidFill>
                <a:uFillTx/>
                <a:latin typeface="Century Schoolbook"/>
                <a:ea typeface="Times New Roman"/>
              </a:rPr>
              <a:t>от 50 млн. рублей д</a:t>
            </a: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Times New Roman"/>
              </a:rPr>
              <a:t>о 1 млрд. рублей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Times New Roman"/>
              </a:rPr>
              <a:t>Льготный период 5 лет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Скругленный прямоугольник 12"/>
          <p:cNvSpPr/>
          <p:nvPr/>
        </p:nvSpPr>
        <p:spPr>
          <a:xfrm>
            <a:off x="2800620" y="4836240"/>
            <a:ext cx="3786840" cy="12596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В 2023 году включили: коды ОКВЭД 71, 72 и 74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Научная и профессиональная деятельность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Скругленный прямоугольник 8"/>
          <p:cNvSpPr/>
          <p:nvPr/>
        </p:nvSpPr>
        <p:spPr>
          <a:xfrm>
            <a:off x="415710" y="2871090"/>
            <a:ext cx="1796400" cy="67392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цели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Скругленный прямоугольник 14"/>
          <p:cNvSpPr/>
          <p:nvPr/>
        </p:nvSpPr>
        <p:spPr>
          <a:xfrm>
            <a:off x="377856" y="3940200"/>
            <a:ext cx="1805040" cy="68256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Скругленный прямоугольник 15"/>
          <p:cNvSpPr/>
          <p:nvPr/>
        </p:nvSpPr>
        <p:spPr>
          <a:xfrm>
            <a:off x="381096" y="4990860"/>
            <a:ext cx="1798560" cy="104256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Приоритетные отрасли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Стрелка вправо 13"/>
          <p:cNvSpPr/>
          <p:nvPr/>
        </p:nvSpPr>
        <p:spPr>
          <a:xfrm>
            <a:off x="2201274" y="1847610"/>
            <a:ext cx="577800" cy="50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454" name="Стрелка вправо 17"/>
          <p:cNvSpPr/>
          <p:nvPr/>
        </p:nvSpPr>
        <p:spPr>
          <a:xfrm>
            <a:off x="2246040" y="4031460"/>
            <a:ext cx="577800" cy="50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455" name="Стрелка вправо 18"/>
          <p:cNvSpPr/>
          <p:nvPr/>
        </p:nvSpPr>
        <p:spPr>
          <a:xfrm>
            <a:off x="2269260" y="5234040"/>
            <a:ext cx="531360" cy="50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456" name="Скругленный прямоугольник 1"/>
          <p:cNvSpPr/>
          <p:nvPr/>
        </p:nvSpPr>
        <p:spPr>
          <a:xfrm>
            <a:off x="360392" y="1896012"/>
            <a:ext cx="1796400" cy="5364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Скругленный прямоугольник 2"/>
          <p:cNvSpPr/>
          <p:nvPr/>
        </p:nvSpPr>
        <p:spPr>
          <a:xfrm>
            <a:off x="2950740" y="2898180"/>
            <a:ext cx="3598560" cy="536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Times New Roman"/>
              </a:rPr>
              <a:t>Инвестиционные и проектное финансирование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Стрелка вправо 1"/>
          <p:cNvSpPr/>
          <p:nvPr/>
        </p:nvSpPr>
        <p:spPr>
          <a:xfrm>
            <a:off x="2301183" y="2934540"/>
            <a:ext cx="577800" cy="50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pic>
        <p:nvPicPr>
          <p:cNvPr id="459" name="Рисунок 458"/>
          <p:cNvPicPr/>
          <p:nvPr/>
        </p:nvPicPr>
        <p:blipFill>
          <a:blip r:embed="rId4"/>
          <a:stretch/>
        </p:blipFill>
        <p:spPr>
          <a:xfrm>
            <a:off x="6121080" y="1981080"/>
            <a:ext cx="2698560" cy="19785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BDE3AD8-71D0-4369-8742-04A0FB9845B7}" type="slidenum">
              <a:t>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3" y="0"/>
            <a:ext cx="1628349" cy="1627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4686840" cy="774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1" name="Picture 5"/>
          <p:cNvPicPr/>
          <p:nvPr/>
        </p:nvPicPr>
        <p:blipFill>
          <a:blip r:embed="rId2"/>
          <a:stretch/>
        </p:blipFill>
        <p:spPr>
          <a:xfrm>
            <a:off x="5652000" y="214560"/>
            <a:ext cx="1253880" cy="889920"/>
          </a:xfrm>
          <a:prstGeom prst="rect">
            <a:avLst/>
          </a:prstGeom>
          <a:ln w="0">
            <a:noFill/>
          </a:ln>
        </p:spPr>
      </p:pic>
      <p:pic>
        <p:nvPicPr>
          <p:cNvPr id="462" name="Picture 7"/>
          <p:cNvPicPr/>
          <p:nvPr/>
        </p:nvPicPr>
        <p:blipFill>
          <a:blip r:embed="rId3"/>
          <a:stretch/>
        </p:blipFill>
        <p:spPr>
          <a:xfrm>
            <a:off x="7380360" y="321480"/>
            <a:ext cx="821880" cy="822960"/>
          </a:xfrm>
          <a:prstGeom prst="rect">
            <a:avLst/>
          </a:prstGeom>
          <a:ln w="0">
            <a:noFill/>
          </a:ln>
        </p:spPr>
      </p:pic>
      <p:sp>
        <p:nvSpPr>
          <p:cNvPr id="463" name="Скругленный прямоугольник 24"/>
          <p:cNvSpPr/>
          <p:nvPr/>
        </p:nvSpPr>
        <p:spPr>
          <a:xfrm>
            <a:off x="180000" y="214560"/>
            <a:ext cx="5468400" cy="8618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Программа </a:t>
            </a:r>
            <a:r>
              <a:rPr lang="ru-RU" b="1" spc="-1" dirty="0">
                <a:solidFill>
                  <a:srgbClr val="000000"/>
                </a:solidFill>
                <a:latin typeface="Century Schoolbook"/>
                <a:ea typeface="Times New Roman"/>
              </a:rPr>
              <a:t>кредитования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entury Schoolbook"/>
                <a:ea typeface="Times New Roman"/>
              </a:rPr>
              <a:t>инновационного субъектов </a:t>
            </a:r>
            <a:r>
              <a:rPr lang="ru-RU" sz="1800" b="1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МСП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Скругленный прямоугольник 30"/>
          <p:cNvSpPr/>
          <p:nvPr/>
        </p:nvSpPr>
        <p:spPr>
          <a:xfrm>
            <a:off x="2733120" y="1620000"/>
            <a:ext cx="2485800" cy="7189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Инвестиционные;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Оборотные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Скругленный прямоугольник 31"/>
          <p:cNvSpPr/>
          <p:nvPr/>
        </p:nvSpPr>
        <p:spPr>
          <a:xfrm>
            <a:off x="2704320" y="3690720"/>
            <a:ext cx="2874600" cy="7732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Times New Roman"/>
              </a:rPr>
              <a:t>Ставка по кредиту не более 3% годовых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Скругленный прямоугольник 33"/>
          <p:cNvSpPr/>
          <p:nvPr/>
        </p:nvSpPr>
        <p:spPr>
          <a:xfrm>
            <a:off x="360000" y="1620000"/>
            <a:ext cx="1796400" cy="5364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цели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Скругленный прямоугольник 34"/>
          <p:cNvSpPr/>
          <p:nvPr/>
        </p:nvSpPr>
        <p:spPr>
          <a:xfrm>
            <a:off x="360000" y="3690720"/>
            <a:ext cx="1805040" cy="4482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Стрелка вправо 4"/>
          <p:cNvSpPr/>
          <p:nvPr/>
        </p:nvSpPr>
        <p:spPr>
          <a:xfrm>
            <a:off x="2160000" y="1658880"/>
            <a:ext cx="577800" cy="50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469" name="Стрелка вправо 5"/>
          <p:cNvSpPr/>
          <p:nvPr/>
        </p:nvSpPr>
        <p:spPr>
          <a:xfrm>
            <a:off x="2166120" y="3690720"/>
            <a:ext cx="537120" cy="50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470" name="Скругленный прямоугольник 47"/>
          <p:cNvSpPr/>
          <p:nvPr/>
        </p:nvSpPr>
        <p:spPr>
          <a:xfrm>
            <a:off x="360000" y="2522520"/>
            <a:ext cx="1796400" cy="7164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Скругленный прямоугольник 48"/>
          <p:cNvSpPr/>
          <p:nvPr/>
        </p:nvSpPr>
        <p:spPr>
          <a:xfrm>
            <a:off x="2738880" y="2702520"/>
            <a:ext cx="2480040" cy="536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 до 500 млн.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Century Schoolbook"/>
                <a:ea typeface="Times New Roman"/>
              </a:rPr>
              <a:t>рублей, срок до 3 лет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Стрелка вправо 2"/>
          <p:cNvSpPr/>
          <p:nvPr/>
        </p:nvSpPr>
        <p:spPr>
          <a:xfrm>
            <a:off x="2160000" y="2700000"/>
            <a:ext cx="577800" cy="50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pic>
        <p:nvPicPr>
          <p:cNvPr id="473" name="Рисунок 472"/>
          <p:cNvPicPr/>
          <p:nvPr/>
        </p:nvPicPr>
        <p:blipFill>
          <a:blip r:embed="rId4"/>
          <a:stretch/>
        </p:blipFill>
        <p:spPr>
          <a:xfrm>
            <a:off x="6120000" y="1278360"/>
            <a:ext cx="2418480" cy="2860560"/>
          </a:xfrm>
          <a:prstGeom prst="rect">
            <a:avLst/>
          </a:prstGeom>
          <a:ln w="0">
            <a:noFill/>
          </a:ln>
        </p:spPr>
      </p:pic>
      <p:pic>
        <p:nvPicPr>
          <p:cNvPr id="474" name="Рисунок 473"/>
          <p:cNvPicPr/>
          <p:nvPr/>
        </p:nvPicPr>
        <p:blipFill>
          <a:blip r:embed="rId5"/>
          <a:stretch/>
        </p:blipFill>
        <p:spPr>
          <a:xfrm>
            <a:off x="2520000" y="3691080"/>
            <a:ext cx="5079600" cy="2856600"/>
          </a:xfrm>
          <a:prstGeom prst="rect">
            <a:avLst/>
          </a:prstGeom>
          <a:ln w="0">
            <a:noFill/>
          </a:ln>
        </p:spPr>
      </p:pic>
      <p:sp>
        <p:nvSpPr>
          <p:cNvPr id="475" name="Скругленный прямоугольник 50"/>
          <p:cNvSpPr/>
          <p:nvPr/>
        </p:nvSpPr>
        <p:spPr>
          <a:xfrm>
            <a:off x="2704320" y="3690720"/>
            <a:ext cx="2874600" cy="7732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Schoolbook"/>
                <a:ea typeface="Times New Roman"/>
              </a:rPr>
              <a:t>Ставка по кредиту не более 3% годовых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Скругленный прямоугольник 52"/>
          <p:cNvSpPr/>
          <p:nvPr/>
        </p:nvSpPr>
        <p:spPr>
          <a:xfrm>
            <a:off x="360000" y="3691080"/>
            <a:ext cx="1805040" cy="4482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Century Schoolbook"/>
                <a:ea typeface="DejaVu Sans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Стрелка вправо 3"/>
          <p:cNvSpPr/>
          <p:nvPr/>
        </p:nvSpPr>
        <p:spPr>
          <a:xfrm>
            <a:off x="2166120" y="3691080"/>
            <a:ext cx="537120" cy="50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CF9D8E1-44AA-4F53-8651-EC8C81DF2906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96" y="1248179"/>
            <a:ext cx="3447288" cy="3332965"/>
          </a:xfrm>
          <a:prstGeom prst="rect">
            <a:avLst/>
          </a:prstGeom>
        </p:spPr>
      </p:pic>
      <p:sp>
        <p:nvSpPr>
          <p:cNvPr id="298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4688640" cy="77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9" name="Picture 10"/>
          <p:cNvPicPr/>
          <p:nvPr/>
        </p:nvPicPr>
        <p:blipFill>
          <a:blip r:embed="rId3"/>
          <a:stretch/>
        </p:blipFill>
        <p:spPr>
          <a:xfrm>
            <a:off x="5887440" y="158760"/>
            <a:ext cx="1255680" cy="89172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1"/>
          <p:cNvPicPr/>
          <p:nvPr/>
        </p:nvPicPr>
        <p:blipFill>
          <a:blip r:embed="rId4"/>
          <a:stretch/>
        </p:blipFill>
        <p:spPr>
          <a:xfrm>
            <a:off x="7647228" y="158760"/>
            <a:ext cx="823680" cy="824760"/>
          </a:xfrm>
          <a:prstGeom prst="rect">
            <a:avLst/>
          </a:prstGeom>
          <a:ln w="0">
            <a:noFill/>
          </a:ln>
        </p:spPr>
      </p:pic>
      <p:sp>
        <p:nvSpPr>
          <p:cNvPr id="301" name="Скругленный прямоугольник 32"/>
          <p:cNvSpPr/>
          <p:nvPr/>
        </p:nvSpPr>
        <p:spPr>
          <a:xfrm>
            <a:off x="180000" y="214560"/>
            <a:ext cx="5470200" cy="8636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Льготный кредит «1764» для МСП </a:t>
            </a: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2" name="Скругленный прямоугольник 35"/>
          <p:cNvSpPr/>
          <p:nvPr/>
        </p:nvSpPr>
        <p:spPr>
          <a:xfrm>
            <a:off x="2574036" y="1392660"/>
            <a:ext cx="3107034" cy="140709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Приобретение и (или) создание основных средств;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Пополнение оборотных средств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3" name="Скругленный прямоугольник 49"/>
          <p:cNvSpPr/>
          <p:nvPr/>
        </p:nvSpPr>
        <p:spPr>
          <a:xfrm>
            <a:off x="2770038" y="2998836"/>
            <a:ext cx="2911032" cy="5950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Ставка по кредиту не может превышать 8,5% 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4" name="Скругленный прямоугольник 50"/>
          <p:cNvSpPr/>
          <p:nvPr/>
        </p:nvSpPr>
        <p:spPr>
          <a:xfrm>
            <a:off x="273762" y="1496520"/>
            <a:ext cx="1798200" cy="5382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цели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5" name="Скругленный прямоугольник 51"/>
          <p:cNvSpPr/>
          <p:nvPr/>
        </p:nvSpPr>
        <p:spPr>
          <a:xfrm>
            <a:off x="273762" y="3074886"/>
            <a:ext cx="1806840" cy="450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ставка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6" name="Стрелка вправо 10"/>
          <p:cNvSpPr/>
          <p:nvPr/>
        </p:nvSpPr>
        <p:spPr>
          <a:xfrm>
            <a:off x="2066796" y="1501632"/>
            <a:ext cx="507240" cy="5018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07" name="Стрелка вправо 11"/>
          <p:cNvSpPr/>
          <p:nvPr/>
        </p:nvSpPr>
        <p:spPr>
          <a:xfrm>
            <a:off x="2127861" y="3023046"/>
            <a:ext cx="645840" cy="5018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08" name="Скругленный прямоугольник 52"/>
          <p:cNvSpPr/>
          <p:nvPr/>
        </p:nvSpPr>
        <p:spPr>
          <a:xfrm>
            <a:off x="307242" y="4321440"/>
            <a:ext cx="1798200" cy="14382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ОКВЭД</a:t>
            </a: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9" name="Скругленный прямоугольник 53"/>
          <p:cNvSpPr/>
          <p:nvPr/>
        </p:nvSpPr>
        <p:spPr>
          <a:xfrm>
            <a:off x="2646171" y="3956400"/>
            <a:ext cx="3620556" cy="237124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бытовые услуги;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общественное питание, 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торговля, 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связь, 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сельское хозяйство,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обрабатывающее производство; 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Times New Roman"/>
              </a:rPr>
              <a:t>строительство  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0" name="Стрелка вправо 12"/>
          <p:cNvSpPr/>
          <p:nvPr/>
        </p:nvSpPr>
        <p:spPr>
          <a:xfrm>
            <a:off x="2138931" y="4789620"/>
            <a:ext cx="507240" cy="5018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E4D00726-A7AC-41C1-94A7-944CE341232C}" type="slidenum">
              <a:rPr kumimoji="0" lang="ru-RU" sz="1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8</a:t>
            </a:fld>
            <a:endParaRPr kumimoji="0" lang="ru-RU" sz="1400" b="1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958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224" y="1469492"/>
            <a:ext cx="3537169" cy="2672739"/>
          </a:xfrm>
          <a:prstGeom prst="rect">
            <a:avLst/>
          </a:prstGeom>
        </p:spPr>
      </p:pic>
      <p:sp>
        <p:nvSpPr>
          <p:cNvPr id="311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4688640" cy="77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2" name="Picture 8"/>
          <p:cNvPicPr/>
          <p:nvPr/>
        </p:nvPicPr>
        <p:blipFill>
          <a:blip r:embed="rId3"/>
          <a:stretch/>
        </p:blipFill>
        <p:spPr>
          <a:xfrm>
            <a:off x="6027444" y="215913"/>
            <a:ext cx="1255680" cy="89172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9"/>
          <p:cNvPicPr/>
          <p:nvPr/>
        </p:nvPicPr>
        <p:blipFill>
          <a:blip r:embed="rId4"/>
          <a:stretch/>
        </p:blipFill>
        <p:spPr>
          <a:xfrm>
            <a:off x="7810969" y="201837"/>
            <a:ext cx="823680" cy="824760"/>
          </a:xfrm>
          <a:prstGeom prst="rect">
            <a:avLst/>
          </a:prstGeom>
          <a:ln w="0">
            <a:noFill/>
          </a:ln>
        </p:spPr>
      </p:pic>
      <p:sp>
        <p:nvSpPr>
          <p:cNvPr id="314" name="Прямоугольник 4"/>
          <p:cNvSpPr/>
          <p:nvPr/>
        </p:nvSpPr>
        <p:spPr>
          <a:xfrm>
            <a:off x="2061096" y="215913"/>
            <a:ext cx="3598200" cy="690120"/>
          </a:xfrm>
          <a:prstGeom prst="rect">
            <a:avLst/>
          </a:prstGeom>
          <a:solidFill>
            <a:srgbClr val="FE8637"/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entury Schoolbook"/>
                <a:ea typeface="DejaVu Sans"/>
              </a:rPr>
              <a:t>Кредитные каникулы</a:t>
            </a: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5" name="Скругленный прямоугольник 38"/>
          <p:cNvSpPr/>
          <p:nvPr/>
        </p:nvSpPr>
        <p:spPr>
          <a:xfrm>
            <a:off x="2427336" y="1551416"/>
            <a:ext cx="2665440" cy="117523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В течение 6 месяцев субъект МСП не платит проценты и неустойку за просрочку возврата кредита;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6" name="Скругленный прямоугольник 39"/>
          <p:cNvSpPr/>
          <p:nvPr/>
        </p:nvSpPr>
        <p:spPr>
          <a:xfrm>
            <a:off x="2427336" y="3638600"/>
            <a:ext cx="4855788" cy="12520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Субъект МСП должен: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tarSymbol"/>
              <a:buAutoNum type="arabicPeriod"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Перечень отраслей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,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установлен постановлением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Правительства РФ от 10.03.2022 № 337 (более 70 видов ОКВЭД)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7" name="Скругленный прямоугольник 42"/>
          <p:cNvSpPr/>
          <p:nvPr/>
        </p:nvSpPr>
        <p:spPr>
          <a:xfrm>
            <a:off x="2427336" y="5202287"/>
            <a:ext cx="5027544" cy="101036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Кредитный договор должен быть заключен </a:t>
            </a:r>
            <a:r>
              <a:rPr kumimoji="0" lang="ru-RU" sz="1400" b="1" i="0" u="sng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до 1 марта 2022г</a:t>
            </a:r>
            <a:r>
              <a:rPr kumimoji="0" lang="ru-RU" sz="1400" b="1" i="0" u="sng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Подать заявление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в банк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 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8" name="Скругленный прямоугольник 43"/>
          <p:cNvSpPr/>
          <p:nvPr/>
        </p:nvSpPr>
        <p:spPr>
          <a:xfrm>
            <a:off x="365058" y="1669197"/>
            <a:ext cx="1798200" cy="104436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Что такое кредитные каникулы?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9" name="Скругленный прямоугольник 45"/>
          <p:cNvSpPr/>
          <p:nvPr/>
        </p:nvSpPr>
        <p:spPr>
          <a:xfrm>
            <a:off x="254256" y="3424824"/>
            <a:ext cx="1806840" cy="104436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Как получить отсрочку?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0" name="Скругленный прямоугольник 46"/>
          <p:cNvSpPr/>
          <p:nvPr/>
        </p:nvSpPr>
        <p:spPr>
          <a:xfrm>
            <a:off x="365058" y="5034083"/>
            <a:ext cx="1438920" cy="104436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Условия</a:t>
            </a: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1" name="Стрелка вправо 7"/>
          <p:cNvSpPr/>
          <p:nvPr/>
        </p:nvSpPr>
        <p:spPr>
          <a:xfrm>
            <a:off x="2213239" y="1926712"/>
            <a:ext cx="248828" cy="5018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22" name="Стрелка вправо 8"/>
          <p:cNvSpPr/>
          <p:nvPr/>
        </p:nvSpPr>
        <p:spPr>
          <a:xfrm>
            <a:off x="2061096" y="3706919"/>
            <a:ext cx="463476" cy="5018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23" name="Стрелка вправо 9"/>
          <p:cNvSpPr/>
          <p:nvPr/>
        </p:nvSpPr>
        <p:spPr>
          <a:xfrm>
            <a:off x="1847736" y="5348621"/>
            <a:ext cx="476594" cy="5018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7FA7037-1C7A-40D9-8093-FF3AD086C964}" type="slidenum">
              <a:rPr kumimoji="0" lang="ru-RU" sz="1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</a:t>
            </a:fld>
            <a:endParaRPr kumimoji="0" lang="ru-RU" sz="1400" b="1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8723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2711</TotalTime>
  <Words>1483</Words>
  <Application>Microsoft Office PowerPoint</Application>
  <PresentationFormat>Экран (4:3)</PresentationFormat>
  <Paragraphs>272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20</vt:i4>
      </vt:variant>
    </vt:vector>
  </HeadingPairs>
  <TitlesOfParts>
    <vt:vector size="42" baseType="lpstr">
      <vt:lpstr>Microsoft YaHei</vt:lpstr>
      <vt:lpstr>Arial</vt:lpstr>
      <vt:lpstr>Calibri</vt:lpstr>
      <vt:lpstr>Century Gothic</vt:lpstr>
      <vt:lpstr>Century Schoolbook</vt:lpstr>
      <vt:lpstr>DejaVu Sans</vt:lpstr>
      <vt:lpstr>StarSymbol</vt:lpstr>
      <vt:lpstr>Symbol</vt:lpstr>
      <vt:lpstr>Times New Roman</vt:lpstr>
      <vt:lpstr>Wingdings</vt:lpstr>
      <vt:lpstr>Wingdings 2</vt:lpstr>
      <vt:lpstr>Эркер</vt:lpstr>
      <vt:lpstr>Office Theme</vt:lpstr>
      <vt:lpstr>Office Theme</vt:lpstr>
      <vt:lpstr>Эркер</vt:lpstr>
      <vt:lpstr>Office Theme</vt:lpstr>
      <vt:lpstr>Office Theme</vt:lpstr>
      <vt:lpstr>Эркер</vt:lpstr>
      <vt:lpstr>Office Theme</vt:lpstr>
      <vt:lpstr>1_Office Theme</vt:lpstr>
      <vt:lpstr>1_Эркер</vt:lpstr>
      <vt:lpstr>2_Эркер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ПО НАПРАВЛЕНИЯМ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Финансовая поддержка субъектов МСП (2023 год - 562 млн рублей)</vt:lpstr>
      <vt:lpstr>Презентация PowerPoint</vt:lpstr>
      <vt:lpstr>Презентация PowerPoint</vt:lpstr>
      <vt:lpstr>Презентация PowerPoint</vt:lpstr>
      <vt:lpstr>Субсидии в целях создания хозяйствующими субъектами индустриальных (промышленных) парков, промышленных технопарков и промышленных площадок в Республике Алтай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Минэкономразвития РА</dc:creator>
  <dc:description/>
  <cp:lastModifiedBy>Минэкономразвития РА</cp:lastModifiedBy>
  <cp:revision>201</cp:revision>
  <cp:lastPrinted>2023-03-17T13:17:10Z</cp:lastPrinted>
  <dcterms:created xsi:type="dcterms:W3CDTF">2020-04-01T07:51:49Z</dcterms:created>
  <dcterms:modified xsi:type="dcterms:W3CDTF">2023-03-27T08:26:03Z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16</vt:i4>
  </property>
</Properties>
</file>